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6"/>
  </p:notesMasterIdLst>
  <p:handoutMasterIdLst>
    <p:handoutMasterId r:id="rId47"/>
  </p:handoutMasterIdLst>
  <p:sldIdLst>
    <p:sldId id="442" r:id="rId2"/>
    <p:sldId id="500" r:id="rId3"/>
    <p:sldId id="498" r:id="rId4"/>
    <p:sldId id="472" r:id="rId5"/>
    <p:sldId id="469" r:id="rId6"/>
    <p:sldId id="496" r:id="rId7"/>
    <p:sldId id="510" r:id="rId8"/>
    <p:sldId id="519" r:id="rId9"/>
    <p:sldId id="487" r:id="rId10"/>
    <p:sldId id="443" r:id="rId11"/>
    <p:sldId id="445" r:id="rId12"/>
    <p:sldId id="520" r:id="rId13"/>
    <p:sldId id="521" r:id="rId14"/>
    <p:sldId id="522" r:id="rId15"/>
    <p:sldId id="447" r:id="rId16"/>
    <p:sldId id="516" r:id="rId17"/>
    <p:sldId id="518" r:id="rId18"/>
    <p:sldId id="488" r:id="rId19"/>
    <p:sldId id="465" r:id="rId20"/>
    <p:sldId id="495" r:id="rId21"/>
    <p:sldId id="513" r:id="rId22"/>
    <p:sldId id="514" r:id="rId23"/>
    <p:sldId id="489" r:id="rId24"/>
    <p:sldId id="460" r:id="rId25"/>
    <p:sldId id="451" r:id="rId26"/>
    <p:sldId id="464" r:id="rId27"/>
    <p:sldId id="456" r:id="rId28"/>
    <p:sldId id="492" r:id="rId29"/>
    <p:sldId id="473" r:id="rId30"/>
    <p:sldId id="474" r:id="rId31"/>
    <p:sldId id="475" r:id="rId32"/>
    <p:sldId id="476" r:id="rId33"/>
    <p:sldId id="477" r:id="rId34"/>
    <p:sldId id="501" r:id="rId35"/>
    <p:sldId id="502" r:id="rId36"/>
    <p:sldId id="503" r:id="rId37"/>
    <p:sldId id="504" r:id="rId38"/>
    <p:sldId id="505" r:id="rId39"/>
    <p:sldId id="506" r:id="rId40"/>
    <p:sldId id="507" r:id="rId41"/>
    <p:sldId id="508" r:id="rId42"/>
    <p:sldId id="515" r:id="rId43"/>
    <p:sldId id="509" r:id="rId44"/>
    <p:sldId id="441" r:id="rId45"/>
  </p:sldIdLst>
  <p:sldSz cx="12192000" cy="6858000"/>
  <p:notesSz cx="7315200" cy="9601200"/>
  <p:custDataLst>
    <p:tags r:id="rId48"/>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0" userDrawn="1">
          <p15:clr>
            <a:srgbClr val="A4A3A4"/>
          </p15:clr>
        </p15:guide>
        <p15:guide id="11" orient="horz" pos="2047" userDrawn="1">
          <p15:clr>
            <a:srgbClr val="A4A3A4"/>
          </p15:clr>
        </p15:guide>
        <p15:guide id="12" orient="horz" pos="1440" userDrawn="1">
          <p15:clr>
            <a:srgbClr val="A4A3A4"/>
          </p15:clr>
        </p15:guide>
        <p15:guide id="13" orient="horz" pos="2568" userDrawn="1">
          <p15:clr>
            <a:srgbClr val="A4A3A4"/>
          </p15:clr>
        </p15:guide>
        <p15:guide id="14" orient="horz" pos="3370" userDrawn="1">
          <p15:clr>
            <a:srgbClr val="A4A3A4"/>
          </p15:clr>
        </p15:guide>
        <p15:guide id="15" orient="horz" pos="3589" userDrawn="1">
          <p15:clr>
            <a:srgbClr val="A4A3A4"/>
          </p15:clr>
        </p15:guide>
        <p15:guide id="16" pos="4224" userDrawn="1">
          <p15:clr>
            <a:srgbClr val="A4A3A4"/>
          </p15:clr>
        </p15:guide>
        <p15:guide id="17" orient="horz" pos="432"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orten, Kathy" initials="KH" lastIdx="3" clrIdx="6">
    <p:extLst/>
  </p:cmAuthor>
  <p:cmAuthor id="1" name="Vander Kuur, Cindy K" initials="CV" lastIdx="7" clrIdx="0">
    <p:extLst/>
  </p:cmAuthor>
  <p:cmAuthor id="8" name="Favor, Rick" initials="RF" lastIdx="4" clrIdx="7">
    <p:extLst/>
  </p:cmAuthor>
  <p:cmAuthor id="2" name="Traub, Jonathan" initials="JT" lastIdx="3" clrIdx="1">
    <p:extLst/>
  </p:cmAuthor>
  <p:cmAuthor id="9" name="Alexander, Jennifer" initials="JA" lastIdx="4" clrIdx="8">
    <p:extLst/>
  </p:cmAuthor>
  <p:cmAuthor id="3" name="Kummer, Jeffrey" initials="JK" lastIdx="4" clrIdx="2">
    <p:extLst/>
  </p:cmAuthor>
  <p:cmAuthor id="10" name="Collins, Bryan" initials="BC" lastIdx="7" clrIdx="9">
    <p:extLst/>
  </p:cmAuthor>
  <p:cmAuthor id="4" name="Sixeas, Storme" initials="SS" lastIdx="4" clrIdx="3">
    <p:extLst/>
  </p:cmAuthor>
  <p:cmAuthor id="5" name="Lauren Materne (Open)&#10;" initials="LM" lastIdx="1" clrIdx="4">
    <p:extLst/>
  </p:cmAuthor>
  <p:cmAuthor id="6" name="Boyce, Lori" initials="LB" lastIdx="5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FF9900"/>
    <a:srgbClr val="3C8A2E"/>
    <a:srgbClr val="000000"/>
    <a:srgbClr val="FFCD00"/>
    <a:srgbClr val="DB291C"/>
    <a:srgbClr val="C00000"/>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2133" autoAdjust="0"/>
  </p:normalViewPr>
  <p:slideViewPr>
    <p:cSldViewPr snapToGrid="0" showGuides="1">
      <p:cViewPr varScale="1">
        <p:scale>
          <a:sx n="68" d="100"/>
          <a:sy n="68" d="100"/>
        </p:scale>
        <p:origin x="-120" y="-846"/>
      </p:cViewPr>
      <p:guideLst>
        <p:guide orient="horz" pos="2047"/>
        <p:guide orient="horz" pos="1440"/>
        <p:guide orient="horz" pos="2568"/>
        <p:guide orient="horz" pos="3370"/>
        <p:guide orient="horz" pos="3589"/>
        <p:guide orient="horz" pos="432"/>
        <p:guide/>
        <p:guide pos="4224"/>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8" d="100"/>
        <a:sy n="38"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8-02-08T11:24:35.402" idx="30">
    <p:pos x="4998" y="924"/>
    <p:text>double check still correct when deck is finalized since guidance may come out before presentation</p:text>
    <p:extLst mod="1">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8-01-06T13:08:41.811" idx="28">
    <p:pos x="10" y="10"/>
    <p:text>need to be consistent with other divider slides</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4/23/2018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4/23/2018</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0</a:t>
            </a:fld>
            <a:endParaRPr lang="en-US" dirty="0"/>
          </a:p>
        </p:txBody>
      </p:sp>
    </p:spTree>
    <p:extLst>
      <p:ext uri="{BB962C8B-B14F-4D97-AF65-F5344CB8AC3E}">
        <p14:creationId xmlns:p14="http://schemas.microsoft.com/office/powerpoint/2010/main" val="715591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 out of capital expensing</a:t>
            </a:r>
            <a:r>
              <a:rPr lang="en-US" baseline="0" dirty="0"/>
              <a:t> – can be done by asset class and can vary year to year</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80319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9262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2053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87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specifically about meals/ entertainment </a:t>
            </a:r>
          </a:p>
          <a:p>
            <a:r>
              <a:rPr lang="en-US" dirty="0"/>
              <a:t>Fines</a:t>
            </a:r>
            <a:r>
              <a:rPr lang="en-US" baseline="0" dirty="0"/>
              <a:t> / penalties</a:t>
            </a:r>
          </a:p>
          <a:p>
            <a:r>
              <a:rPr lang="en-US" baseline="0" dirty="0"/>
              <a:t>Temporary tax credit for paid family / medical leave</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53586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41026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not applicable to your medical</a:t>
            </a:r>
            <a:r>
              <a:rPr lang="en-US" baseline="0" dirty="0"/>
              <a:t> practice, could apply to other pass-through activities associated with your practice such as real estate.</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104130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for your reference</a:t>
            </a:r>
            <a:r>
              <a:rPr lang="en-US" baseline="0" dirty="0"/>
              <a:t> but not within the scope of the presentation</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22</a:t>
            </a:fld>
            <a:endParaRPr lang="en-US" dirty="0"/>
          </a:p>
        </p:txBody>
      </p:sp>
    </p:spTree>
    <p:extLst>
      <p:ext uri="{BB962C8B-B14F-4D97-AF65-F5344CB8AC3E}">
        <p14:creationId xmlns:p14="http://schemas.microsoft.com/office/powerpoint/2010/main" val="4074998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247455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170772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t>1</a:t>
            </a:fld>
            <a:endParaRPr lang="en-GB" dirty="0"/>
          </a:p>
        </p:txBody>
      </p:sp>
    </p:spTree>
    <p:extLst>
      <p:ext uri="{BB962C8B-B14F-4D97-AF65-F5344CB8AC3E}">
        <p14:creationId xmlns:p14="http://schemas.microsoft.com/office/powerpoint/2010/main" val="25731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33</a:t>
            </a:fld>
            <a:endParaRPr lang="en-US" dirty="0"/>
          </a:p>
        </p:txBody>
      </p:sp>
    </p:spTree>
    <p:extLst>
      <p:ext uri="{BB962C8B-B14F-4D97-AF65-F5344CB8AC3E}">
        <p14:creationId xmlns:p14="http://schemas.microsoft.com/office/powerpoint/2010/main" val="3136965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37</a:t>
            </a:fld>
            <a:endParaRPr lang="en-US" dirty="0"/>
          </a:p>
        </p:txBody>
      </p:sp>
    </p:spTree>
    <p:extLst>
      <p:ext uri="{BB962C8B-B14F-4D97-AF65-F5344CB8AC3E}">
        <p14:creationId xmlns:p14="http://schemas.microsoft.com/office/powerpoint/2010/main" val="52639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Hastily</a:t>
            </a:r>
            <a:r>
              <a:rPr lang="en-US" baseline="0" dirty="0"/>
              <a:t> put together.  Many errors that should have technical corrections but such technical corrections may or may not be made.  Several unintended consequences.  </a:t>
            </a:r>
          </a:p>
          <a:p>
            <a:r>
              <a:rPr lang="en-US" baseline="0" dirty="0"/>
              <a:t>Many provisions that were in the House and Senate bills were dropped in the Conference committee/ enacted version.</a:t>
            </a:r>
          </a:p>
          <a:p>
            <a:r>
              <a:rPr lang="en-US" dirty="0"/>
              <a:t>Most provisions are effective 1/1/18 with corporate provisions generally permanent and individual provisions generally temporary.</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183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wide range of</a:t>
            </a:r>
            <a:r>
              <a:rPr lang="en-US" baseline="0" dirty="0"/>
              <a:t> tax law changes and there will be winners and losers.  Poll the audience re form of their business and whether they have pass through entities (either S corporation or LLCs/ partnerships) for items such as real estate, ancillary services etc.</a:t>
            </a:r>
          </a:p>
          <a:p>
            <a:endParaRPr lang="en-US" baseline="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428191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18819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173972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91080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386926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was to</a:t>
            </a:r>
            <a:r>
              <a:rPr lang="en-US" baseline="0" dirty="0"/>
              <a:t> make US corporations more competitive by reducing the rate while at the same time “closing loopholes”.</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4281445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xmlns="">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endParaRPr lang="en-US" noProof="0" dirty="0"/>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4"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27611538"/>
      </p:ext>
    </p:extLst>
  </p:cSld>
  <p:clrMapOvr>
    <a:masterClrMapping/>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2"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xmlns="">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16855049"/>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636"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478482"/>
            <a:ext cx="11252200" cy="4633911"/>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pyright"/>
          <p:cNvSpPr txBox="1"/>
          <p:nvPr userDrawn="1"/>
        </p:nvSpPr>
        <p:spPr>
          <a:xfrm>
            <a:off x="6043252" y="6476616"/>
            <a:ext cx="5355167" cy="100027"/>
          </a:xfrm>
          <a:prstGeom prst="rect">
            <a:avLst/>
          </a:prstGeom>
          <a:noFill/>
        </p:spPr>
        <p:txBody>
          <a:bodyPr vert="horz" wrap="square" lIns="0" tIns="0" rIns="0" bIns="0" rtlCol="0" anchor="t">
            <a:noAutofit/>
          </a:bodyPr>
          <a:lstStyle/>
          <a:p>
            <a:pPr marL="0" indent="0" algn="r" defTabSz="1219170" rtl="0" eaLnBrk="1" latinLnBrk="0" hangingPunct="1">
              <a:spcBef>
                <a:spcPts val="800"/>
              </a:spcBef>
              <a:buSzPct val="100000"/>
              <a:buFont typeface="Arial"/>
              <a:buNone/>
            </a:pPr>
            <a:r>
              <a:rPr lang="en-US" sz="650" b="0" noProof="0" dirty="0">
                <a:solidFill>
                  <a:schemeClr val="tx1"/>
                </a:solidFill>
                <a:latin typeface="+mn-lt"/>
              </a:rPr>
              <a:t>Copyright © 2018 Deloitte Development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pic>
        <p:nvPicPr>
          <p:cNvPr id="7" name="Picture 6"/>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469900" y="6475123"/>
            <a:ext cx="914400" cy="171112"/>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8" r:id="rId24"/>
    <p:sldLayoutId id="2147483715" r:id="rId25"/>
    <p:sldLayoutId id="2147483716" r:id="rId26"/>
    <p:sldLayoutId id="2147483717"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6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6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4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4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5098"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6" userDrawn="1">
          <p15:clr>
            <a:srgbClr val="F26B43"/>
          </p15:clr>
        </p15:guide>
        <p15:guide id="12" pos="1382"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327" y="5744821"/>
            <a:ext cx="5594348" cy="505645"/>
          </a:xfrm>
        </p:spPr>
        <p:txBody>
          <a:bodyPr/>
          <a:lstStyle/>
          <a:p>
            <a:r>
              <a:rPr lang="en-US" dirty="0"/>
              <a:t>Tax Cuts and Jobs Act of 2017 </a:t>
            </a:r>
            <a:br>
              <a:rPr lang="en-US" dirty="0"/>
            </a:br>
            <a:r>
              <a:rPr lang="en-US" dirty="0"/>
              <a:t>Impact for Independent Physicians</a:t>
            </a:r>
          </a:p>
        </p:txBody>
      </p:sp>
      <p:sp>
        <p:nvSpPr>
          <p:cNvPr id="5" name="Text Placeholder 4"/>
          <p:cNvSpPr>
            <a:spLocks noGrp="1"/>
          </p:cNvSpPr>
          <p:nvPr>
            <p:ph type="body" sz="quarter" idx="10"/>
          </p:nvPr>
        </p:nvSpPr>
        <p:spPr/>
        <p:txBody>
          <a:bodyPr/>
          <a:lstStyle/>
          <a:p>
            <a:pPr lvl="0"/>
            <a:r>
              <a:rPr lang="en-CA" dirty="0"/>
              <a:t>February 2018</a:t>
            </a:r>
          </a:p>
        </p:txBody>
      </p:sp>
      <p:pic>
        <p:nvPicPr>
          <p:cNvPr id="6" name="Picture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19825" y="722671"/>
            <a:ext cx="6116490" cy="4970206"/>
          </a:xfrm>
          <a:prstGeom prst="rect">
            <a:avLst/>
          </a:prstGeom>
        </p:spPr>
      </p:pic>
    </p:spTree>
    <p:extLst>
      <p:ext uri="{BB962C8B-B14F-4D97-AF65-F5344CB8AC3E}">
        <p14:creationId xmlns:p14="http://schemas.microsoft.com/office/powerpoint/2010/main" val="29693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3C8A2E"/>
                </a:solidFill>
              </a:rPr>
              <a:t>Business taxation</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solidFill>
                <a:srgbClr val="3C8A2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17055048"/>
              </p:ext>
            </p:extLst>
          </p:nvPr>
        </p:nvGraphicFramePr>
        <p:xfrm>
          <a:off x="469900" y="1493943"/>
          <a:ext cx="11252199" cy="3861545"/>
        </p:xfrm>
        <a:graphic>
          <a:graphicData uri="http://schemas.openxmlformats.org/drawingml/2006/table">
            <a:tbl>
              <a:tblPr firstRow="1" firstCol="1" bandRow="1">
                <a:tableStyleId>{5C22544A-7EE6-4342-B048-85BDC9FD1C3A}</a:tableStyleId>
              </a:tblPr>
              <a:tblGrid>
                <a:gridCol w="1767888">
                  <a:extLst>
                    <a:ext uri="{9D8B030D-6E8A-4147-A177-3AD203B41FA5}">
                      <a16:colId xmlns:a16="http://schemas.microsoft.com/office/drawing/2014/main" xmlns="" val="20000"/>
                    </a:ext>
                  </a:extLst>
                </a:gridCol>
                <a:gridCol w="3161437">
                  <a:extLst>
                    <a:ext uri="{9D8B030D-6E8A-4147-A177-3AD203B41FA5}">
                      <a16:colId xmlns:a16="http://schemas.microsoft.com/office/drawing/2014/main" xmlns="" val="20001"/>
                    </a:ext>
                  </a:extLst>
                </a:gridCol>
                <a:gridCol w="3161437">
                  <a:extLst>
                    <a:ext uri="{9D8B030D-6E8A-4147-A177-3AD203B41FA5}">
                      <a16:colId xmlns:a16="http://schemas.microsoft.com/office/drawing/2014/main" xmlns="" val="20002"/>
                    </a:ext>
                  </a:extLst>
                </a:gridCol>
                <a:gridCol w="3161437">
                  <a:extLst>
                    <a:ext uri="{9D8B030D-6E8A-4147-A177-3AD203B41FA5}">
                      <a16:colId xmlns:a16="http://schemas.microsoft.com/office/drawing/2014/main" xmlns="" val="20004"/>
                    </a:ext>
                  </a:extLst>
                </a:gridCol>
              </a:tblGrid>
              <a:tr h="378522">
                <a:tc>
                  <a:txBody>
                    <a:bodyPr/>
                    <a:lstStyle/>
                    <a:p>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baseline="0" dirty="0">
                          <a:solidFill>
                            <a:schemeClr val="accent1"/>
                          </a:solidFill>
                        </a:rPr>
                        <a:t>New law</a:t>
                      </a:r>
                      <a:endParaRPr lang="en-US" sz="1000" b="1" dirty="0">
                        <a:solidFill>
                          <a:schemeClr val="accent1"/>
                        </a:solidFill>
                      </a:endParaRP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7642">
                <a:tc>
                  <a:txBody>
                    <a:bodyPr/>
                    <a:lstStyle/>
                    <a:p>
                      <a:pPr algn="l"/>
                      <a:r>
                        <a:rPr lang="en-US" sz="1000" dirty="0">
                          <a:solidFill>
                            <a:schemeClr val="tx1"/>
                          </a:solidFill>
                        </a:rPr>
                        <a:t>Corporate</a:t>
                      </a:r>
                      <a:r>
                        <a:rPr lang="en-US" sz="1000" baseline="0" dirty="0">
                          <a:solidFill>
                            <a:schemeClr val="tx1"/>
                          </a:solidFill>
                        </a:rPr>
                        <a:t> income</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35% top rate</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21% flat</a:t>
                      </a:r>
                      <a:r>
                        <a:rPr lang="en-US" sz="1000" b="0" baseline="0" dirty="0">
                          <a:solidFill>
                            <a:schemeClr val="tx1"/>
                          </a:solidFill>
                        </a:rPr>
                        <a:t> </a:t>
                      </a:r>
                      <a:r>
                        <a:rPr lang="en-US" sz="1000" b="0" dirty="0">
                          <a:solidFill>
                            <a:schemeClr val="tx1"/>
                          </a:solidFill>
                        </a:rPr>
                        <a:t>rate,</a:t>
                      </a:r>
                      <a:r>
                        <a:rPr lang="en-US" sz="1000" b="0" baseline="0" dirty="0">
                          <a:solidFill>
                            <a:schemeClr val="tx1"/>
                          </a:solidFill>
                        </a:rPr>
                        <a:t> effective for tax years after 12/31/17</a:t>
                      </a: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46773">
                <a:tc>
                  <a:txBody>
                    <a:bodyPr/>
                    <a:lstStyle/>
                    <a:p>
                      <a:pPr algn="l"/>
                      <a:r>
                        <a:rPr lang="en-US" sz="1000" dirty="0">
                          <a:solidFill>
                            <a:schemeClr val="tx1"/>
                          </a:solidFill>
                        </a:rPr>
                        <a:t>Corporate dividends</a:t>
                      </a:r>
                      <a:r>
                        <a:rPr lang="en-US" sz="1000" baseline="0" dirty="0">
                          <a:solidFill>
                            <a:schemeClr val="tx1"/>
                          </a:solidFill>
                        </a:rPr>
                        <a:t> received deduction</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70% deduction; 80% if received from 20%-owned corporation</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Reduced</a:t>
                      </a:r>
                      <a:r>
                        <a:rPr lang="en-US" sz="1000" b="0" baseline="0" dirty="0">
                          <a:solidFill>
                            <a:schemeClr val="tx1"/>
                          </a:solidFill>
                        </a:rPr>
                        <a:t> to 50% deduction and 65% deduction</a:t>
                      </a: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586128">
                <a:tc>
                  <a:txBody>
                    <a:bodyPr/>
                    <a:lstStyle/>
                    <a:p>
                      <a:pPr algn="l"/>
                      <a:r>
                        <a:rPr lang="en-US" sz="1000" dirty="0">
                          <a:solidFill>
                            <a:schemeClr val="tx1"/>
                          </a:solidFill>
                        </a:rPr>
                        <a:t>Corporate </a:t>
                      </a:r>
                      <a:br>
                        <a:rPr lang="en-US" sz="1000" dirty="0">
                          <a:solidFill>
                            <a:schemeClr val="tx1"/>
                          </a:solidFill>
                        </a:rPr>
                      </a:br>
                      <a:r>
                        <a:rPr lang="en-US" sz="1000" dirty="0">
                          <a:solidFill>
                            <a:schemeClr val="tx1"/>
                          </a:solidFill>
                        </a:rPr>
                        <a:t>AMT</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20% on alternative minimum taxable income</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kern="1200" baseline="0" dirty="0">
                          <a:solidFill>
                            <a:schemeClr val="tx1"/>
                          </a:solidFill>
                          <a:latin typeface="+mn-lt"/>
                          <a:ea typeface="+mn-ea"/>
                          <a:cs typeface="+mn-cs"/>
                        </a:rPr>
                        <a:t>Repealed</a:t>
                      </a:r>
                    </a:p>
                    <a:p>
                      <a:pPr marL="171450" indent="-171450" algn="l">
                        <a:buFont typeface="Arial" panose="020B0604020202020204" pitchFamily="34" charset="0"/>
                        <a:buChar char="•"/>
                      </a:pPr>
                      <a:r>
                        <a:rPr lang="en-US" sz="1000" b="0" kern="1200" baseline="0" dirty="0">
                          <a:solidFill>
                            <a:schemeClr val="tx1"/>
                          </a:solidFill>
                          <a:latin typeface="+mn-lt"/>
                          <a:ea typeface="+mn-ea"/>
                          <a:cs typeface="+mn-cs"/>
                        </a:rPr>
                        <a:t>Credit available to offset regular tax liability for any taxable year</a:t>
                      </a:r>
                    </a:p>
                    <a:p>
                      <a:pPr marL="171450" indent="-171450" algn="l">
                        <a:buFont typeface="Arial" panose="020B0604020202020204" pitchFamily="34" charset="0"/>
                        <a:buChar char="•"/>
                      </a:pPr>
                      <a:r>
                        <a:rPr lang="en-US" sz="1000" b="0" kern="1200" baseline="0" dirty="0">
                          <a:solidFill>
                            <a:schemeClr val="tx1"/>
                          </a:solidFill>
                          <a:latin typeface="+mn-lt"/>
                          <a:ea typeface="+mn-ea"/>
                          <a:cs typeface="+mn-cs"/>
                        </a:rPr>
                        <a:t>AMT credit refundable for any taxable years 2018-2021 at 50% (100% beginning in 2022) of the excess of the AMT credit for the year over the amount of the credit allowable for the year against regular tax liability</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i="0" dirty="0">
                          <a:solidFill>
                            <a:schemeClr val="tx1"/>
                          </a:solidFill>
                        </a:rPr>
                        <a:t>AMT credit carryovers may be used over the next few</a:t>
                      </a:r>
                      <a:r>
                        <a:rPr lang="en-US" sz="1000" b="0" i="0" baseline="0" dirty="0">
                          <a:solidFill>
                            <a:schemeClr val="tx1"/>
                          </a:solidFill>
                        </a:rPr>
                        <a:t> years and any amounts still remaining may be taken as a credit in 2021.  Regular tax liability may be offset in full by AMT credit carryovers.  Beginning after 2018, may obtain refund for ½ the remaining credit over the amount allowed against regular tax liability.  In year 2021, may take the remaining AMT credit carryover.</a:t>
                      </a:r>
                      <a:endParaRPr lang="en-US" sz="1000" b="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22686">
                <a:tc>
                  <a:txBody>
                    <a:bodyPr/>
                    <a:lstStyle/>
                    <a:p>
                      <a:pPr algn="l"/>
                      <a:r>
                        <a:rPr lang="en-US" sz="1000" dirty="0">
                          <a:solidFill>
                            <a:schemeClr val="tx1"/>
                          </a:solidFill>
                          <a:latin typeface="+mn-lt"/>
                        </a:rPr>
                        <a:t>Net operating loss deduction</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2-year</a:t>
                      </a:r>
                      <a:r>
                        <a:rPr lang="en-US" sz="1000" i="1" baseline="0" dirty="0">
                          <a:solidFill>
                            <a:schemeClr val="tx1"/>
                          </a:solidFill>
                        </a:rPr>
                        <a:t> carryback and 20-year carryforward allowed to offset taxable income</a:t>
                      </a:r>
                      <a:endParaRPr lang="en-US" sz="1000" i="1"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mn-lt"/>
                          <a:ea typeface="+mn-ea"/>
                          <a:cs typeface="+mn-cs"/>
                        </a:rPr>
                        <a:t>Limited to 80% of taxable income deductible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chemeClr val="tx1"/>
                          </a:solidFill>
                        </a:rPr>
                        <a:t>Repeals carrybacks except for farms in certain casualty</a:t>
                      </a:r>
                      <a:r>
                        <a:rPr lang="en-US" sz="1000" b="0" i="0" baseline="0" dirty="0">
                          <a:solidFill>
                            <a:schemeClr val="tx1"/>
                          </a:solidFill>
                        </a:rPr>
                        <a:t> and </a:t>
                      </a:r>
                      <a:r>
                        <a:rPr lang="en-US" sz="1000" b="0" i="0" dirty="0">
                          <a:solidFill>
                            <a:schemeClr val="tx1"/>
                          </a:solidFill>
                        </a:rPr>
                        <a:t>disaster</a:t>
                      </a:r>
                      <a:r>
                        <a:rPr lang="en-US" sz="1000" b="0" i="0" baseline="0" dirty="0">
                          <a:solidFill>
                            <a:schemeClr val="tx1"/>
                          </a:solidFill>
                        </a:rPr>
                        <a:t> situations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baseline="0" dirty="0">
                          <a:solidFill>
                            <a:schemeClr val="tx1"/>
                          </a:solidFill>
                          <a:latin typeface="+mn-lt"/>
                          <a:ea typeface="+mn-ea"/>
                          <a:cs typeface="+mn-cs"/>
                        </a:rPr>
                        <a:t>C</a:t>
                      </a:r>
                      <a:r>
                        <a:rPr lang="en-US" sz="1000" b="0" kern="1200" baseline="0" dirty="0">
                          <a:solidFill>
                            <a:schemeClr val="tx1"/>
                          </a:solidFill>
                          <a:latin typeface="+mn-lt"/>
                          <a:ea typeface="+mn-ea"/>
                          <a:cs typeface="+mn-cs"/>
                        </a:rPr>
                        <a:t>arryforward period made indefinite</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chemeClr val="tx1"/>
                          </a:solidFill>
                        </a:rPr>
                        <a:t>Differs</a:t>
                      </a:r>
                      <a:r>
                        <a:rPr lang="en-US" sz="1000" b="0" i="0" baseline="0" dirty="0">
                          <a:solidFill>
                            <a:schemeClr val="tx1"/>
                          </a:solidFill>
                        </a:rPr>
                        <a:t> from individual and trust NOL rules</a:t>
                      </a:r>
                      <a:endParaRPr lang="en-US" sz="1000" b="0" i="0" dirty="0">
                        <a:solidFill>
                          <a:schemeClr val="tx1"/>
                        </a:solidFill>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dirty="0">
                          <a:solidFill>
                            <a:schemeClr val="tx1"/>
                          </a:solidFill>
                        </a:rPr>
                        <a:t>Property and casualty insurance companies</a:t>
                      </a:r>
                      <a:r>
                        <a:rPr lang="en-US" sz="1000" b="0" i="0" baseline="0" dirty="0">
                          <a:solidFill>
                            <a:schemeClr val="tx1"/>
                          </a:solidFill>
                        </a:rPr>
                        <a:t> exempt from changes</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5" name="TextBox 4"/>
          <p:cNvSpPr txBox="1"/>
          <p:nvPr/>
        </p:nvSpPr>
        <p:spPr bwMode="gray">
          <a:xfrm>
            <a:off x="469900" y="5982806"/>
            <a:ext cx="11252200" cy="352426"/>
          </a:xfrm>
          <a:prstGeom prst="rect">
            <a:avLst/>
          </a:prstGeom>
        </p:spPr>
        <p:txBody>
          <a:bodyPr wrap="square" lIns="0" rIns="0" rtlCol="0" anchor="b" anchorCtr="0">
            <a:normAutofit/>
          </a:bodyPr>
          <a:lstStyle/>
          <a:p>
            <a:r>
              <a:rPr lang="en-US" sz="800" b="1" dirty="0">
                <a:solidFill>
                  <a:schemeClr val="tx1"/>
                </a:solidFill>
              </a:rPr>
              <a:t>Notes: </a:t>
            </a:r>
            <a:r>
              <a:rPr lang="en-US" sz="800" dirty="0"/>
              <a:t>These are general summaries, and many of the provisions include exceptions and effective dates that should be read carefully. Unless otherwise stated, provisions are generally effective for tax years beginning after 12/31/17. </a:t>
            </a:r>
          </a:p>
        </p:txBody>
      </p:sp>
    </p:spTree>
    <p:extLst>
      <p:ext uri="{BB962C8B-B14F-4D97-AF65-F5344CB8AC3E}">
        <p14:creationId xmlns:p14="http://schemas.microsoft.com/office/powerpoint/2010/main" val="21624177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9900" y="736689"/>
            <a:ext cx="11252200" cy="757255"/>
          </a:xfrm>
        </p:spPr>
        <p:txBody>
          <a:bodyPr/>
          <a:lstStyle/>
          <a:p>
            <a:r>
              <a:rPr lang="en-US" dirty="0">
                <a:solidFill>
                  <a:srgbClr val="3C8A2E"/>
                </a:solidFill>
              </a:rPr>
              <a:t>Business taxation (continued)</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solidFill>
                <a:srgbClr val="3C8A2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32762609"/>
              </p:ext>
            </p:extLst>
          </p:nvPr>
        </p:nvGraphicFramePr>
        <p:xfrm>
          <a:off x="469899" y="1361440"/>
          <a:ext cx="11252201" cy="5638800"/>
        </p:xfrm>
        <a:graphic>
          <a:graphicData uri="http://schemas.openxmlformats.org/drawingml/2006/table">
            <a:tbl>
              <a:tblPr firstRow="1" firstCol="1" bandRow="1">
                <a:tableStyleId>{5C22544A-7EE6-4342-B048-85BDC9FD1C3A}</a:tableStyleId>
              </a:tblPr>
              <a:tblGrid>
                <a:gridCol w="1796147">
                  <a:extLst>
                    <a:ext uri="{9D8B030D-6E8A-4147-A177-3AD203B41FA5}">
                      <a16:colId xmlns:a16="http://schemas.microsoft.com/office/drawing/2014/main" xmlns="" val="20000"/>
                    </a:ext>
                  </a:extLst>
                </a:gridCol>
                <a:gridCol w="3152018">
                  <a:extLst>
                    <a:ext uri="{9D8B030D-6E8A-4147-A177-3AD203B41FA5}">
                      <a16:colId xmlns:a16="http://schemas.microsoft.com/office/drawing/2014/main" xmlns="" val="20001"/>
                    </a:ext>
                  </a:extLst>
                </a:gridCol>
                <a:gridCol w="3152018">
                  <a:extLst>
                    <a:ext uri="{9D8B030D-6E8A-4147-A177-3AD203B41FA5}">
                      <a16:colId xmlns:a16="http://schemas.microsoft.com/office/drawing/2014/main" xmlns="" val="461520483"/>
                    </a:ext>
                  </a:extLst>
                </a:gridCol>
                <a:gridCol w="3152018">
                  <a:extLst>
                    <a:ext uri="{9D8B030D-6E8A-4147-A177-3AD203B41FA5}">
                      <a16:colId xmlns:a16="http://schemas.microsoft.com/office/drawing/2014/main" xmlns="" val="20004"/>
                    </a:ext>
                  </a:extLst>
                </a:gridCol>
              </a:tblGrid>
              <a:tr h="277789">
                <a:tc>
                  <a:txBody>
                    <a:bodyPr/>
                    <a:lstStyle/>
                    <a:p>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New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80295">
                <a:tc>
                  <a:txBody>
                    <a:bodyPr/>
                    <a:lstStyle/>
                    <a:p>
                      <a:pPr algn="l"/>
                      <a:r>
                        <a:rPr lang="en-US" sz="1000" dirty="0">
                          <a:solidFill>
                            <a:schemeClr val="tx1"/>
                          </a:solidFill>
                        </a:rPr>
                        <a:t>Capital expensing</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MACRS/ADS with bonus depreciation, or accelerated use of AMT credits; additional first-year depreciation deduction allowed equal to 50% of adjusted basis of qualified property acquired and placed in service before 1/1/20, with phase-down for most property placed in service after 12/31/17</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100% immediate expensing for qualified property through 2022, then phased down each year through 2026 (2023 = 80%, 2024 = 60%, 2025 = 40%, 2026 = 20%</a:t>
                      </a:r>
                      <a:r>
                        <a:rPr lang="en-US" sz="1000" b="0" baseline="0" dirty="0">
                          <a:solidFill>
                            <a:schemeClr val="tx1"/>
                          </a:solidFill>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b="0" baseline="0" dirty="0">
                        <a:solidFill>
                          <a:schemeClr val="tx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rPr>
                        <a:t>Shortened life for qualified leasehold improvement property to 15 years</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000" b="0" dirty="0">
                          <a:solidFill>
                            <a:schemeClr val="tx1"/>
                          </a:solidFill>
                        </a:rPr>
                        <a:t>Applies to new and used qualified property acquired and placed in service after 9/27/17</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Exemption for </a:t>
                      </a:r>
                      <a:r>
                        <a:rPr lang="en-US" sz="1000" b="0" baseline="0" dirty="0">
                          <a:solidFill>
                            <a:schemeClr val="tx1"/>
                          </a:solidFill>
                        </a:rPr>
                        <a:t>real estate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Required unless  elect out</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28650401"/>
                  </a:ext>
                </a:extLst>
              </a:tr>
              <a:tr h="538055">
                <a:tc>
                  <a:txBody>
                    <a:bodyPr/>
                    <a:lstStyle/>
                    <a:p>
                      <a:pPr algn="l"/>
                      <a:r>
                        <a:rPr lang="en-US" sz="1000" dirty="0">
                          <a:solidFill>
                            <a:schemeClr val="tx1"/>
                          </a:solidFill>
                          <a:latin typeface="Arial" panose="020B0604020202020204" pitchFamily="34" charset="0"/>
                          <a:cs typeface="Arial" panose="020B0604020202020204" pitchFamily="34" charset="0"/>
                        </a:rPr>
                        <a:t>§</a:t>
                      </a:r>
                      <a:r>
                        <a:rPr lang="en-US" sz="1000" dirty="0">
                          <a:solidFill>
                            <a:schemeClr val="tx1"/>
                          </a:solidFill>
                        </a:rPr>
                        <a:t>179 expensing</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Allows </a:t>
                      </a:r>
                      <a:r>
                        <a:rPr lang="en-US" sz="1000" i="1" baseline="0" dirty="0">
                          <a:solidFill>
                            <a:schemeClr val="tx1"/>
                          </a:solidFill>
                        </a:rPr>
                        <a:t>current deduction for eligible property; $500k limit in a given year, phased out when cost of qualifying property &gt;$2M</a:t>
                      </a:r>
                      <a:endParaRPr lang="en-US" sz="1000" i="1"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kern="1200" dirty="0">
                          <a:solidFill>
                            <a:schemeClr val="tx1"/>
                          </a:solidFill>
                          <a:latin typeface="+mn-lt"/>
                          <a:ea typeface="+mn-ea"/>
                          <a:cs typeface="+mn-cs"/>
                        </a:rPr>
                        <a:t>Increases maximum amount of deduction to $1M and raises </a:t>
                      </a:r>
                      <a:r>
                        <a:rPr lang="en-US" sz="1000" b="0" kern="1200" dirty="0" err="1">
                          <a:solidFill>
                            <a:schemeClr val="tx1"/>
                          </a:solidFill>
                          <a:latin typeface="+mn-lt"/>
                          <a:ea typeface="+mn-ea"/>
                          <a:cs typeface="+mn-cs"/>
                        </a:rPr>
                        <a:t>phase</a:t>
                      </a:r>
                      <a:r>
                        <a:rPr lang="en-US" sz="1000" b="0" kern="1200" baseline="0" dirty="0" err="1">
                          <a:solidFill>
                            <a:schemeClr val="tx1"/>
                          </a:solidFill>
                          <a:latin typeface="+mn-lt"/>
                          <a:ea typeface="+mn-ea"/>
                          <a:cs typeface="+mn-cs"/>
                        </a:rPr>
                        <a:t>out</a:t>
                      </a:r>
                      <a:r>
                        <a:rPr lang="en-US" sz="1000" b="0" kern="1200" baseline="0" dirty="0">
                          <a:solidFill>
                            <a:schemeClr val="tx1"/>
                          </a:solidFill>
                          <a:latin typeface="+mn-lt"/>
                          <a:ea typeface="+mn-ea"/>
                          <a:cs typeface="+mn-cs"/>
                        </a:rPr>
                        <a:t> threshold to $2.5M</a:t>
                      </a:r>
                      <a:br>
                        <a:rPr lang="en-US" sz="1000" b="0" kern="1200" baseline="0" dirty="0">
                          <a:solidFill>
                            <a:schemeClr val="tx1"/>
                          </a:solidFill>
                          <a:latin typeface="+mn-lt"/>
                          <a:ea typeface="+mn-ea"/>
                          <a:cs typeface="+mn-cs"/>
                        </a:rPr>
                      </a:br>
                      <a:endParaRPr lang="en-US" sz="1000" b="0" kern="1200" baseline="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Expands </a:t>
                      </a:r>
                      <a:r>
                        <a:rPr lang="en-US" sz="1000" b="0" kern="1200" noProof="0" dirty="0">
                          <a:solidFill>
                            <a:schemeClr val="tx1"/>
                          </a:solidFill>
                          <a:latin typeface="+mn-lt"/>
                          <a:ea typeface="+mn-ea"/>
                          <a:cs typeface="+mn-cs"/>
                        </a:rPr>
                        <a:t>definition of eligible property (e.g.,</a:t>
                      </a:r>
                      <a:r>
                        <a:rPr lang="en-US" sz="1000" b="0" kern="1200" baseline="0" noProof="0" dirty="0">
                          <a:solidFill>
                            <a:schemeClr val="tx1"/>
                          </a:solidFill>
                          <a:latin typeface="+mn-lt"/>
                          <a:ea typeface="+mn-ea"/>
                          <a:cs typeface="+mn-cs"/>
                        </a:rPr>
                        <a:t> now includes leasehold improvements)</a:t>
                      </a:r>
                      <a:endParaRPr lang="en-US" sz="1000" b="0" kern="1200" dirty="0">
                        <a:solidFill>
                          <a:schemeClr val="tx1"/>
                        </a:solidFill>
                        <a:latin typeface="+mn-lt"/>
                        <a:ea typeface="+mn-ea"/>
                        <a:cs typeface="+mn-cs"/>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30847">
                <a:tc>
                  <a:txBody>
                    <a:bodyPr/>
                    <a:lstStyle/>
                    <a:p>
                      <a:pPr algn="l"/>
                      <a:r>
                        <a:rPr lang="en-US" sz="1000" dirty="0">
                          <a:solidFill>
                            <a:schemeClr val="tx1"/>
                          </a:solidFill>
                        </a:rPr>
                        <a:t>Business interest payments</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Generally deductible, with some limits</a:t>
                      </a:r>
                      <a:r>
                        <a:rPr lang="en-US" sz="1000" i="1" baseline="0" dirty="0">
                          <a:solidFill>
                            <a:schemeClr val="tx1"/>
                          </a:solidFill>
                        </a:rPr>
                        <a:t> in Section 163(j)</a:t>
                      </a:r>
                      <a:endParaRPr lang="en-US" sz="1000" i="1"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Limited to business interest income + 30% of EBITDA through 2021, then 30% of EBIT</a:t>
                      </a:r>
                      <a:endParaRPr lang="en-US" sz="1000" b="0" strike="sngStrike" dirty="0">
                        <a:solidFill>
                          <a:schemeClr val="tx1"/>
                        </a:solidFill>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latin typeface="+mn-lt"/>
                          <a:ea typeface="+mn-ea"/>
                          <a:cs typeface="+mn-cs"/>
                        </a:rPr>
                        <a:t>Indefinite carryforward for disallowed amounts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latin typeface="+mn-lt"/>
                          <a:ea typeface="+mn-ea"/>
                          <a:cs typeface="+mn-cs"/>
                        </a:rPr>
                        <a:t>Determined at “entity” level</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dirty="0">
                        <a:solidFill>
                          <a:schemeClr val="tx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kern="1200" dirty="0">
                          <a:solidFill>
                            <a:schemeClr val="tx1"/>
                          </a:solidFill>
                          <a:latin typeface="+mn-lt"/>
                          <a:ea typeface="+mn-ea"/>
                          <a:cs typeface="+mn-cs"/>
                        </a:rPr>
                        <a:t>(EBITDA=earnings before</a:t>
                      </a:r>
                      <a:r>
                        <a:rPr lang="en-US" sz="1000" b="0" kern="1200" baseline="0" dirty="0">
                          <a:solidFill>
                            <a:schemeClr val="tx1"/>
                          </a:solidFill>
                          <a:latin typeface="+mn-lt"/>
                          <a:ea typeface="+mn-ea"/>
                          <a:cs typeface="+mn-cs"/>
                        </a:rPr>
                        <a:t> income taxes, depreciation and amortization)</a:t>
                      </a:r>
                      <a:endParaRPr lang="en-US" sz="1000" b="0" kern="1200" dirty="0">
                        <a:solidFill>
                          <a:schemeClr val="tx1"/>
                        </a:solidFill>
                        <a:latin typeface="+mn-lt"/>
                        <a:ea typeface="+mn-ea"/>
                        <a:cs typeface="+mn-cs"/>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Exemption for businesses &lt;$25M avg. annual gross receipts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Exemption for </a:t>
                      </a:r>
                      <a:r>
                        <a:rPr lang="en-US" sz="1000" b="0" baseline="0" dirty="0">
                          <a:solidFill>
                            <a:schemeClr val="tx1"/>
                          </a:solidFill>
                        </a:rPr>
                        <a:t>real estate </a:t>
                      </a:r>
                      <a:r>
                        <a:rPr lang="en-US" sz="1000" b="0" kern="1200" dirty="0">
                          <a:solidFill>
                            <a:schemeClr val="tx1"/>
                          </a:solidFill>
                          <a:latin typeface="+mn-lt"/>
                          <a:ea typeface="+mn-ea"/>
                          <a:cs typeface="+mn-cs"/>
                        </a:rPr>
                        <a:t>indebtedness</a:t>
                      </a:r>
                      <a:endParaRPr lang="en-US" sz="1000" b="0" baseline="0" dirty="0">
                        <a:solidFill>
                          <a:schemeClr val="tx1"/>
                        </a:solidFill>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Limitation changes after 2021</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For entities other than corporations, investment interest is not subject to these limitations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Potential for investment interest received by corporation from a pass through entity could be subject to the business interest limitations at the corporation itself.</a:t>
                      </a: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64775">
                <a:tc>
                  <a:txBody>
                    <a:bodyPr/>
                    <a:lstStyle/>
                    <a:p>
                      <a:pPr algn="l"/>
                      <a:r>
                        <a:rPr lang="en-US" sz="1000" dirty="0">
                          <a:solidFill>
                            <a:schemeClr val="tx1"/>
                          </a:solidFill>
                          <a:latin typeface="+mn-lt"/>
                        </a:rPr>
                        <a:t>Like-kind</a:t>
                      </a:r>
                      <a:r>
                        <a:rPr lang="en-US" sz="1000" baseline="0" dirty="0">
                          <a:solidFill>
                            <a:schemeClr val="tx1"/>
                          </a:solidFill>
                          <a:latin typeface="+mn-lt"/>
                        </a:rPr>
                        <a:t> exchanges</a:t>
                      </a:r>
                      <a:endParaRPr lang="en-US" sz="1000" dirty="0">
                        <a:solidFill>
                          <a:schemeClr val="tx1"/>
                        </a:solidFill>
                        <a:latin typeface="+mn-lt"/>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No gain or loss recognized for wide range of property held for productive use or investment; different classes of property include (1) depreciable tangible personal property; (2) intangible or </a:t>
                      </a:r>
                      <a:r>
                        <a:rPr lang="en-US" sz="1000" i="1" dirty="0" err="1">
                          <a:solidFill>
                            <a:schemeClr val="tx1"/>
                          </a:solidFill>
                        </a:rPr>
                        <a:t>nondepreciable</a:t>
                      </a:r>
                      <a:r>
                        <a:rPr lang="en-US" sz="1000" i="1" dirty="0">
                          <a:solidFill>
                            <a:schemeClr val="tx1"/>
                          </a:solidFill>
                        </a:rPr>
                        <a:t> personal property; and (3) real property</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chemeClr val="tx1"/>
                          </a:solidFill>
                        </a:rPr>
                        <a:t>Allowed only for real property</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i="0" baseline="0" dirty="0">
                          <a:solidFill>
                            <a:schemeClr val="tx1"/>
                          </a:solidFill>
                        </a:rPr>
                        <a:t>Exchanges of personal property permitted to be completed if begun before 12/31/17</a:t>
                      </a:r>
                      <a:endParaRPr lang="en-US" sz="1000" b="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043642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B050"/>
                </a:solidFill>
              </a:rPr>
              <a:t>Business Interest Expense Limitations Overview</a:t>
            </a:r>
          </a:p>
        </p:txBody>
      </p:sp>
      <p:sp>
        <p:nvSpPr>
          <p:cNvPr id="5" name="Content Placeholder 4"/>
          <p:cNvSpPr>
            <a:spLocks noGrp="1"/>
          </p:cNvSpPr>
          <p:nvPr>
            <p:ph idx="1"/>
          </p:nvPr>
        </p:nvSpPr>
        <p:spPr/>
        <p:txBody>
          <a:bodyPr/>
          <a:lstStyle/>
          <a:p>
            <a:pPr lvl="1"/>
            <a:r>
              <a:rPr lang="en-US" dirty="0"/>
              <a:t>New section 163(j) applies to every business – regardless of its form – and disallows the deduction for business interest expense in excess of the sum of (i) “Business Interest Income”, (ii) 30% of the business’s “adjusted taxable income” (“ATI”), and (iii) floor plan financing interest (“FPFI”), defined in section 163(j)(9) and generally comprising of interest expense related to the acquisition of motor vehicles, including boats and farm equipment, for sale or lease.</a:t>
            </a:r>
          </a:p>
          <a:p>
            <a:pPr lvl="2"/>
            <a:r>
              <a:rPr lang="en-US" dirty="0"/>
              <a:t>Business Interest Income is defined as any interest income “properly allocable to a trade or business” and does not include investment income (within the meaning of section 163(d)).  Similarly, business interest expense does not include investment interest expense.  However,  per the legislative history interest expense incurred by corporations is deemed to be business interest expense.</a:t>
            </a:r>
          </a:p>
          <a:p>
            <a:pPr lvl="2"/>
            <a:r>
              <a:rPr lang="en-US" dirty="0"/>
              <a:t>ATI is defined as the taxable income of the taxpayer, excluding (i) items of income, gain, deduction, or loss not properly allocable to a trade or business, (ii) business interest expense or income, (iii) net operating loss deductions under section 172, (iv) deductions allowed under section 199A, and (v) only for tax years beginning before January 1, 2022, depreciation, amortization, or depletion deductions.</a:t>
            </a:r>
          </a:p>
          <a:p>
            <a:pPr lvl="2"/>
            <a:r>
              <a:rPr lang="en-US" dirty="0"/>
              <a:t>Any deductions disallowed can be carried forward indefinitely. </a:t>
            </a:r>
          </a:p>
          <a:p>
            <a:pPr lvl="2"/>
            <a:r>
              <a:rPr lang="en-US" dirty="0"/>
              <a:t>Special rules apply to partnerships and S corporations.</a:t>
            </a:r>
          </a:p>
          <a:p>
            <a:pPr lvl="2"/>
            <a:endParaRPr lang="en-US" dirty="0"/>
          </a:p>
          <a:p>
            <a:pPr lvl="2"/>
            <a:endParaRPr lang="en-US" dirty="0"/>
          </a:p>
          <a:p>
            <a:pPr lvl="2"/>
            <a:endParaRPr lang="en-US" dirty="0"/>
          </a:p>
          <a:p>
            <a:pPr lvl="3"/>
            <a:endParaRPr lang="en-US" dirty="0"/>
          </a:p>
          <a:p>
            <a:pPr lvl="3"/>
            <a:endParaRPr lang="en-US" noProof="0" dirty="0"/>
          </a:p>
        </p:txBody>
      </p:sp>
    </p:spTree>
    <p:extLst>
      <p:ext uri="{BB962C8B-B14F-4D97-AF65-F5344CB8AC3E}">
        <p14:creationId xmlns:p14="http://schemas.microsoft.com/office/powerpoint/2010/main" val="3351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B050"/>
                </a:solidFill>
              </a:rPr>
              <a:t>Business Interest Expense Limitations Overview (cont.)</a:t>
            </a:r>
          </a:p>
        </p:txBody>
      </p:sp>
      <p:sp>
        <p:nvSpPr>
          <p:cNvPr id="5" name="Content Placeholder 4"/>
          <p:cNvSpPr>
            <a:spLocks noGrp="1"/>
          </p:cNvSpPr>
          <p:nvPr>
            <p:ph idx="1"/>
          </p:nvPr>
        </p:nvSpPr>
        <p:spPr>
          <a:xfrm>
            <a:off x="604684" y="914400"/>
            <a:ext cx="11371006" cy="5396249"/>
          </a:xfrm>
        </p:spPr>
        <p:txBody>
          <a:bodyPr/>
          <a:lstStyle/>
          <a:p>
            <a:pPr lvl="1"/>
            <a:r>
              <a:rPr lang="en-US" dirty="0"/>
              <a:t>Identifying “Business Interest” expense </a:t>
            </a:r>
          </a:p>
          <a:p>
            <a:pPr lvl="2"/>
            <a:r>
              <a:rPr lang="en-US" dirty="0"/>
              <a:t>It is necessary to determine whether any interest paid or accrued is on indebtedness properly allocable to a trade or business </a:t>
            </a:r>
            <a:r>
              <a:rPr lang="en-US" i="1" dirty="0"/>
              <a:t>(i.e., </a:t>
            </a:r>
            <a:r>
              <a:rPr lang="en-US" dirty="0"/>
              <a:t>whether such interest is “Business Interest”)</a:t>
            </a:r>
            <a:r>
              <a:rPr lang="en-US" i="1" dirty="0"/>
              <a:t>.  </a:t>
            </a:r>
          </a:p>
          <a:p>
            <a:pPr lvl="2"/>
            <a:r>
              <a:rPr lang="en-US" dirty="0"/>
              <a:t>This provision generally does not apply to (1) businesses with average gross receipts of $25 million or less as applied under section 448(c); (2) certain utilities, farming, and real property trades or businesses; or (3) investment interest expense.  Note that section 448(c) contains cross-references the commonly controlled trade or business rules of section 52, and it appears that the partnership may need to take into consideration the gross receipts of certain related parties for purposes of this exception.</a:t>
            </a:r>
          </a:p>
          <a:p>
            <a:pPr lvl="2"/>
            <a:r>
              <a:rPr lang="en-US" dirty="0"/>
              <a:t>Further, special rules apply to how the limitations are determined for  pass-through entities.</a:t>
            </a:r>
          </a:p>
          <a:p>
            <a:pPr lvl="2"/>
            <a:endParaRPr lang="en-US" i="1" dirty="0"/>
          </a:p>
          <a:p>
            <a:pPr lvl="2"/>
            <a:endParaRPr lang="en-US" i="1" dirty="0"/>
          </a:p>
          <a:p>
            <a:pPr lvl="2"/>
            <a:endParaRPr lang="en-US" i="1" dirty="0"/>
          </a:p>
          <a:p>
            <a:pPr lvl="2"/>
            <a:endParaRPr lang="en-US" i="1" dirty="0"/>
          </a:p>
          <a:p>
            <a:pPr marL="152400" lvl="2" indent="0">
              <a:buNone/>
            </a:pPr>
            <a:r>
              <a:rPr lang="en-US" b="1" dirty="0">
                <a:solidFill>
                  <a:srgbClr val="FFC000"/>
                </a:solidFill>
              </a:rPr>
              <a:t>Caution:  </a:t>
            </a:r>
            <a:r>
              <a:rPr lang="en-US" dirty="0"/>
              <a:t>Limitation applies to debt owed to a partner or to a related  partnership</a:t>
            </a:r>
          </a:p>
          <a:p>
            <a:pPr marL="152400" lvl="2" indent="0">
              <a:buNone/>
            </a:pPr>
            <a:endParaRPr lang="en-US" i="1" dirty="0"/>
          </a:p>
        </p:txBody>
      </p:sp>
    </p:spTree>
    <p:extLst>
      <p:ext uri="{BB962C8B-B14F-4D97-AF65-F5344CB8AC3E}">
        <p14:creationId xmlns:p14="http://schemas.microsoft.com/office/powerpoint/2010/main" val="9427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B050"/>
                </a:solidFill>
              </a:rPr>
              <a:t>Business Interest Expense Limitations Overview (cont.)</a:t>
            </a:r>
          </a:p>
        </p:txBody>
      </p:sp>
      <p:sp>
        <p:nvSpPr>
          <p:cNvPr id="5" name="Content Placeholder 4"/>
          <p:cNvSpPr>
            <a:spLocks noGrp="1"/>
          </p:cNvSpPr>
          <p:nvPr>
            <p:ph idx="1"/>
          </p:nvPr>
        </p:nvSpPr>
        <p:spPr>
          <a:xfrm>
            <a:off x="1900238" y="792437"/>
            <a:ext cx="8374062" cy="5543966"/>
          </a:xfrm>
        </p:spPr>
        <p:txBody>
          <a:bodyPr/>
          <a:lstStyle/>
          <a:p>
            <a:pPr lvl="1"/>
            <a:r>
              <a:rPr lang="en-US" b="1" dirty="0"/>
              <a:t>Specifically related to partnerships:</a:t>
            </a:r>
          </a:p>
          <a:p>
            <a:pPr lvl="2"/>
            <a:r>
              <a:rPr lang="en-US" dirty="0"/>
              <a:t>The 30% Business Interest Limit is applied at the partnership level.</a:t>
            </a:r>
          </a:p>
          <a:p>
            <a:pPr lvl="2"/>
            <a:r>
              <a:rPr lang="en-US" dirty="0"/>
              <a:t>A partner’s distributive share of any items of income, gain, deduction or loss of such partnership is not included in determining such partner’s own ATI under the new rules.  However, each partner’s own ATI is increased by the partner’s distributive share of the partnership’s “Excess Taxable Income.”</a:t>
            </a:r>
          </a:p>
          <a:p>
            <a:pPr lvl="2"/>
            <a:r>
              <a:rPr lang="en-US" dirty="0"/>
              <a:t>Excess Taxable Income equals:</a:t>
            </a:r>
          </a:p>
          <a:p>
            <a:pPr lvl="2"/>
            <a:endParaRPr lang="en-US" dirty="0"/>
          </a:p>
          <a:p>
            <a:pPr marL="304800" lvl="3" indent="0">
              <a:buNone/>
            </a:pPr>
            <a:endParaRPr lang="en-US" dirty="0"/>
          </a:p>
          <a:p>
            <a:pPr lvl="2"/>
            <a:endParaRPr lang="en-US" dirty="0"/>
          </a:p>
          <a:p>
            <a:pPr lvl="2"/>
            <a:r>
              <a:rPr lang="en-US" dirty="0"/>
              <a:t>To the extent that a partnership has disallowed Business Interest Expense in a tax year, such amount is allocated among the partners and treated as a carryforward at the partner level.  Such amounts, referred to as “Excess Business Interest”, can only be offset by a future allocation of Excess Taxable Income of that partnership (mechanics unclear).</a:t>
            </a:r>
          </a:p>
          <a:p>
            <a:pPr lvl="2"/>
            <a:r>
              <a:rPr lang="en-US" dirty="0"/>
              <a:t>Each partner’s share of partnership Excess Taxable Income is determined in the same manner as the partner’s distributive share of non-separately stated income. </a:t>
            </a:r>
          </a:p>
          <a:p>
            <a:pPr lvl="2"/>
            <a:r>
              <a:rPr lang="en-US" dirty="0"/>
              <a:t>If a partner, after first offsetting all of its Excess Business Interest, has remaining Excess Taxable Income, such Excess Taxable Income can be used to increase the partner’s “standalone” ATI.  </a:t>
            </a:r>
          </a:p>
          <a:p>
            <a:pPr lvl="2"/>
            <a:endParaRPr lang="en-US" dirty="0"/>
          </a:p>
          <a:p>
            <a:pPr lvl="3"/>
            <a:endParaRPr lang="en-US" dirty="0"/>
          </a:p>
          <a:p>
            <a:pPr lvl="3"/>
            <a:endParaRPr lang="en-US" dirty="0"/>
          </a:p>
          <a:p>
            <a:pPr lvl="3"/>
            <a:endParaRPr lang="en-US" noProof="0" dirty="0"/>
          </a:p>
        </p:txBody>
      </p:sp>
      <p:graphicFrame>
        <p:nvGraphicFramePr>
          <p:cNvPr id="2" name="Table 1"/>
          <p:cNvGraphicFramePr>
            <a:graphicFrameLocks noGrp="1"/>
          </p:cNvGraphicFramePr>
          <p:nvPr>
            <p:extLst/>
          </p:nvPr>
        </p:nvGraphicFramePr>
        <p:xfrm>
          <a:off x="2540256" y="2831335"/>
          <a:ext cx="6574991" cy="1010920"/>
        </p:xfrm>
        <a:graphic>
          <a:graphicData uri="http://schemas.openxmlformats.org/drawingml/2006/table">
            <a:tbl>
              <a:tblPr firstRow="1" bandRow="1">
                <a:tableStyleId>{2D5ABB26-0587-4C30-8999-92F81FD0307C}</a:tableStyleId>
              </a:tblPr>
              <a:tblGrid>
                <a:gridCol w="1882221">
                  <a:extLst>
                    <a:ext uri="{9D8B030D-6E8A-4147-A177-3AD203B41FA5}">
                      <a16:colId xmlns:a16="http://schemas.microsoft.com/office/drawing/2014/main" xmlns="" val="20000"/>
                    </a:ext>
                  </a:extLst>
                </a:gridCol>
                <a:gridCol w="4692770">
                  <a:extLst>
                    <a:ext uri="{9D8B030D-6E8A-4147-A177-3AD203B41FA5}">
                      <a16:colId xmlns:a16="http://schemas.microsoft.com/office/drawing/2014/main" xmlns="" val="20001"/>
                    </a:ext>
                  </a:extLst>
                </a:gridCol>
              </a:tblGrid>
              <a:tr h="370840">
                <a:tc rowSpan="2">
                  <a:txBody>
                    <a:bodyPr/>
                    <a:lstStyle/>
                    <a:p>
                      <a:pPr algn="ctr"/>
                      <a:r>
                        <a:rPr lang="en-US" sz="1200" dirty="0">
                          <a:solidFill>
                            <a:schemeClr val="tx1"/>
                          </a:solidFill>
                        </a:rPr>
                        <a:t>Partnership ATI    x</a:t>
                      </a:r>
                    </a:p>
                  </a:txBody>
                  <a:tcPr anchor="ctr"/>
                </a:tc>
                <a:tc>
                  <a:txBody>
                    <a:bodyPr/>
                    <a:lstStyle/>
                    <a:p>
                      <a:pPr algn="ctr"/>
                      <a:r>
                        <a:rPr lang="en-US" sz="1200" dirty="0">
                          <a:solidFill>
                            <a:schemeClr val="tx1"/>
                          </a:solidFill>
                        </a:rPr>
                        <a:t>Business Interest Expense Limitation (ATI</a:t>
                      </a:r>
                      <a:r>
                        <a:rPr lang="en-US" sz="1200" baseline="0" dirty="0">
                          <a:solidFill>
                            <a:schemeClr val="tx1"/>
                          </a:solidFill>
                        </a:rPr>
                        <a:t> x 30%) </a:t>
                      </a:r>
                      <a:r>
                        <a:rPr lang="en-US" sz="1200" dirty="0">
                          <a:solidFill>
                            <a:schemeClr val="tx1"/>
                          </a:solidFill>
                        </a:rPr>
                        <a:t>– </a:t>
                      </a:r>
                      <a:endParaRPr lang="en-US" sz="1200" baseline="0" dirty="0">
                        <a:solidFill>
                          <a:schemeClr val="tx1"/>
                        </a:solidFill>
                      </a:endParaRPr>
                    </a:p>
                    <a:p>
                      <a:pPr algn="ctr"/>
                      <a:r>
                        <a:rPr lang="en-US" sz="1200" dirty="0">
                          <a:solidFill>
                            <a:schemeClr val="tx1"/>
                          </a:solidFill>
                        </a:rPr>
                        <a:t>Net Business Interest Expense</a:t>
                      </a:r>
                      <a:r>
                        <a:rPr lang="en-US" sz="1200" baseline="0" dirty="0">
                          <a:solidFill>
                            <a:schemeClr val="tx1"/>
                          </a:solidFill>
                        </a:rPr>
                        <a:t> (Business Interest Expense, less FPFI, less Business Interest Income)</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vMerge="1">
                  <a:txBody>
                    <a:bodyPr/>
                    <a:lstStyle/>
                    <a:p>
                      <a:endParaRPr lang="en-US" dirty="0"/>
                    </a:p>
                  </a:txBody>
                  <a:tcPr/>
                </a:tc>
                <a:tc>
                  <a:txBody>
                    <a:bodyPr/>
                    <a:lstStyle/>
                    <a:p>
                      <a:pPr algn="ctr"/>
                      <a:r>
                        <a:rPr lang="en-US" sz="1200" dirty="0">
                          <a:solidFill>
                            <a:schemeClr val="tx1"/>
                          </a:solidFill>
                        </a:rPr>
                        <a:t>Business Interest Expense Limitation (ATI x 30%)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1400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6"/>
          </p:nvPr>
        </p:nvSpPr>
        <p:spPr>
          <a:xfrm>
            <a:off x="469900" y="1493943"/>
            <a:ext cx="11252200" cy="4616781"/>
          </a:xfrm>
        </p:spPr>
        <p:txBody>
          <a:bodyPr/>
          <a:lstStyle/>
          <a:p>
            <a:r>
              <a:rPr lang="en-US" sz="1400" dirty="0"/>
              <a:t>Some other provisions of note:</a:t>
            </a:r>
          </a:p>
          <a:p>
            <a:pPr marL="298450" lvl="1" indent="-171450">
              <a:spcAft>
                <a:spcPts val="1200"/>
              </a:spcAft>
            </a:pPr>
            <a:r>
              <a:rPr lang="en-US" sz="1400" dirty="0"/>
              <a:t>Repeal deduction for local lobbying expenses</a:t>
            </a:r>
            <a:r>
              <a:rPr lang="en-US" sz="1400" baseline="30000" dirty="0"/>
              <a:t>1</a:t>
            </a:r>
            <a:r>
              <a:rPr lang="en-US" sz="1400" dirty="0"/>
              <a:t> </a:t>
            </a:r>
          </a:p>
          <a:p>
            <a:pPr marL="298450" lvl="1" indent="-171450">
              <a:spcAft>
                <a:spcPts val="1200"/>
              </a:spcAft>
            </a:pPr>
            <a:r>
              <a:rPr lang="en-US" sz="1400" dirty="0"/>
              <a:t>Repeal deductions for entertainment, amusement or recreation activities, facilities, or membership dues, and most transportation fringe benefits provided to employees; 50% limitation through 2025 on food provided on site for employer’s convenience (then repealed)</a:t>
            </a:r>
          </a:p>
          <a:p>
            <a:pPr marL="298450" lvl="1" indent="-171450">
              <a:spcAft>
                <a:spcPts val="1200"/>
              </a:spcAft>
            </a:pPr>
            <a:r>
              <a:rPr lang="en-US" sz="1400" dirty="0"/>
              <a:t>Excise tax on certain executive compensation  of more than $1M on  tax-exempt organizations but exception for physicians, nurses, vets for their provision of medical services</a:t>
            </a:r>
          </a:p>
          <a:p>
            <a:pPr marL="298450" lvl="1" indent="-171450">
              <a:spcAft>
                <a:spcPts val="1200"/>
              </a:spcAft>
            </a:pPr>
            <a:r>
              <a:rPr lang="en-US" sz="1400" dirty="0"/>
              <a:t>Denial of deduction for certain fines, penalties, and settlement costs</a:t>
            </a:r>
            <a:endParaRPr lang="en-US" sz="1400" baseline="30000" dirty="0"/>
          </a:p>
          <a:p>
            <a:pPr marL="298450" lvl="1" indent="-171450">
              <a:spcAft>
                <a:spcPts val="1200"/>
              </a:spcAft>
            </a:pPr>
            <a:r>
              <a:rPr lang="en-US" sz="1400" dirty="0"/>
              <a:t>Temporarily allow tax credit for paid family and medical leave</a:t>
            </a:r>
            <a:r>
              <a:rPr lang="en-US" sz="1400" baseline="30000" dirty="0"/>
              <a:t>2</a:t>
            </a:r>
            <a:r>
              <a:rPr lang="en-US" sz="1400" dirty="0"/>
              <a:t> </a:t>
            </a:r>
          </a:p>
          <a:p>
            <a:pPr marL="298450" lvl="1" indent="-171450">
              <a:spcAft>
                <a:spcPts val="1200"/>
              </a:spcAft>
            </a:pPr>
            <a:r>
              <a:rPr lang="en-US" sz="1400" dirty="0"/>
              <a:t>Create qualified opportunity zones</a:t>
            </a:r>
            <a:r>
              <a:rPr lang="en-US" sz="1400" baseline="30000" dirty="0"/>
              <a:t>1</a:t>
            </a:r>
          </a:p>
          <a:p>
            <a:pPr marL="298450" lvl="1" indent="-171450">
              <a:spcAft>
                <a:spcPts val="600"/>
              </a:spcAft>
            </a:pPr>
            <a:endParaRPr lang="en-US" sz="1400" baseline="30000" dirty="0"/>
          </a:p>
          <a:p>
            <a:pPr lvl="1" indent="0">
              <a:spcAft>
                <a:spcPts val="600"/>
              </a:spcAft>
              <a:buNone/>
            </a:pPr>
            <a:endParaRPr lang="en-US" sz="1400" baseline="30000" dirty="0"/>
          </a:p>
          <a:p>
            <a:pPr lvl="1" indent="0">
              <a:spcAft>
                <a:spcPts val="600"/>
              </a:spcAft>
              <a:buNone/>
            </a:pPr>
            <a:r>
              <a:rPr lang="en-US" sz="1000" dirty="0"/>
              <a:t/>
            </a:r>
            <a:br>
              <a:rPr lang="en-US" sz="1000" dirty="0"/>
            </a:br>
            <a:r>
              <a:rPr lang="en-US" sz="1000" baseline="30000" dirty="0"/>
              <a:t>1 </a:t>
            </a:r>
            <a:r>
              <a:rPr lang="en-US" sz="1000" dirty="0"/>
              <a:t>Effective for tax years after 12/31/21</a:t>
            </a:r>
            <a:br>
              <a:rPr lang="en-US" sz="1000" dirty="0"/>
            </a:br>
            <a:r>
              <a:rPr lang="en-US" sz="1000" baseline="30000" dirty="0"/>
              <a:t>2 </a:t>
            </a:r>
            <a:r>
              <a:rPr lang="en-US" sz="1000" dirty="0"/>
              <a:t>Effective for tax years 2018 and 2019</a:t>
            </a:r>
          </a:p>
        </p:txBody>
      </p:sp>
      <p:sp>
        <p:nvSpPr>
          <p:cNvPr id="2" name="Text Placeholder 1"/>
          <p:cNvSpPr>
            <a:spLocks noGrp="1"/>
          </p:cNvSpPr>
          <p:nvPr>
            <p:ph type="body" sz="quarter" idx="13"/>
          </p:nvPr>
        </p:nvSpPr>
        <p:spPr/>
        <p:txBody>
          <a:bodyPr/>
          <a:lstStyle/>
          <a:p>
            <a:r>
              <a:rPr lang="en-US" dirty="0">
                <a:solidFill>
                  <a:srgbClr val="3C8A2E"/>
                </a:solidFill>
              </a:rPr>
              <a:t>Business taxation (continued)</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solidFill>
                <a:srgbClr val="3C8A2E"/>
              </a:solidFill>
            </a:endParaRPr>
          </a:p>
        </p:txBody>
      </p:sp>
      <p:sp>
        <p:nvSpPr>
          <p:cNvPr id="11" name="Freeform 832"/>
          <p:cNvSpPr>
            <a:spLocks noChangeAspect="1" noEditPoints="1"/>
          </p:cNvSpPr>
          <p:nvPr/>
        </p:nvSpPr>
        <p:spPr bwMode="auto">
          <a:xfrm>
            <a:off x="9281808" y="3958234"/>
            <a:ext cx="2379358" cy="2379358"/>
          </a:xfrm>
          <a:custGeom>
            <a:avLst/>
            <a:gdLst>
              <a:gd name="T0" fmla="*/ 140 w 512"/>
              <a:gd name="T1" fmla="*/ 277 h 512"/>
              <a:gd name="T2" fmla="*/ 243 w 512"/>
              <a:gd name="T3" fmla="*/ 182 h 512"/>
              <a:gd name="T4" fmla="*/ 268 w 512"/>
              <a:gd name="T5" fmla="*/ 182 h 512"/>
              <a:gd name="T6" fmla="*/ 371 w 512"/>
              <a:gd name="T7" fmla="*/ 277 h 512"/>
              <a:gd name="T8" fmla="*/ 256 w 512"/>
              <a:gd name="T9" fmla="*/ 512 h 512"/>
              <a:gd name="T10" fmla="*/ 256 w 512"/>
              <a:gd name="T11" fmla="*/ 0 h 512"/>
              <a:gd name="T12" fmla="*/ 160 w 512"/>
              <a:gd name="T13" fmla="*/ 330 h 512"/>
              <a:gd name="T14" fmla="*/ 138 w 512"/>
              <a:gd name="T15" fmla="*/ 330 h 512"/>
              <a:gd name="T16" fmla="*/ 149 w 512"/>
              <a:gd name="T17" fmla="*/ 373 h 512"/>
              <a:gd name="T18" fmla="*/ 160 w 512"/>
              <a:gd name="T19" fmla="*/ 330 h 512"/>
              <a:gd name="T20" fmla="*/ 192 w 512"/>
              <a:gd name="T21" fmla="*/ 320 h 512"/>
              <a:gd name="T22" fmla="*/ 181 w 512"/>
              <a:gd name="T23" fmla="*/ 362 h 512"/>
              <a:gd name="T24" fmla="*/ 202 w 512"/>
              <a:gd name="T25" fmla="*/ 362 h 512"/>
              <a:gd name="T26" fmla="*/ 245 w 512"/>
              <a:gd name="T27" fmla="*/ 330 h 512"/>
              <a:gd name="T28" fmla="*/ 224 w 512"/>
              <a:gd name="T29" fmla="*/ 330 h 512"/>
              <a:gd name="T30" fmla="*/ 234 w 512"/>
              <a:gd name="T31" fmla="*/ 373 h 512"/>
              <a:gd name="T32" fmla="*/ 245 w 512"/>
              <a:gd name="T33" fmla="*/ 330 h 512"/>
              <a:gd name="T34" fmla="*/ 277 w 512"/>
              <a:gd name="T35" fmla="*/ 320 h 512"/>
              <a:gd name="T36" fmla="*/ 266 w 512"/>
              <a:gd name="T37" fmla="*/ 362 h 512"/>
              <a:gd name="T38" fmla="*/ 288 w 512"/>
              <a:gd name="T39" fmla="*/ 362 h 512"/>
              <a:gd name="T40" fmla="*/ 330 w 512"/>
              <a:gd name="T41" fmla="*/ 330 h 512"/>
              <a:gd name="T42" fmla="*/ 309 w 512"/>
              <a:gd name="T43" fmla="*/ 330 h 512"/>
              <a:gd name="T44" fmla="*/ 320 w 512"/>
              <a:gd name="T45" fmla="*/ 373 h 512"/>
              <a:gd name="T46" fmla="*/ 330 w 512"/>
              <a:gd name="T47" fmla="*/ 330 h 512"/>
              <a:gd name="T48" fmla="*/ 362 w 512"/>
              <a:gd name="T49" fmla="*/ 320 h 512"/>
              <a:gd name="T50" fmla="*/ 352 w 512"/>
              <a:gd name="T51" fmla="*/ 362 h 512"/>
              <a:gd name="T52" fmla="*/ 373 w 512"/>
              <a:gd name="T53" fmla="*/ 362 h 512"/>
              <a:gd name="T54" fmla="*/ 416 w 512"/>
              <a:gd name="T55" fmla="*/ 288 h 512"/>
              <a:gd name="T56" fmla="*/ 393 w 512"/>
              <a:gd name="T57" fmla="*/ 277 h 512"/>
              <a:gd name="T58" fmla="*/ 288 w 512"/>
              <a:gd name="T59" fmla="*/ 128 h 512"/>
              <a:gd name="T60" fmla="*/ 266 w 512"/>
              <a:gd name="T61" fmla="*/ 117 h 512"/>
              <a:gd name="T62" fmla="*/ 256 w 512"/>
              <a:gd name="T63" fmla="*/ 96 h 512"/>
              <a:gd name="T64" fmla="*/ 245 w 512"/>
              <a:gd name="T65" fmla="*/ 117 h 512"/>
              <a:gd name="T66" fmla="*/ 224 w 512"/>
              <a:gd name="T67" fmla="*/ 128 h 512"/>
              <a:gd name="T68" fmla="*/ 119 w 512"/>
              <a:gd name="T69" fmla="*/ 277 h 512"/>
              <a:gd name="T70" fmla="*/ 96 w 512"/>
              <a:gd name="T71" fmla="*/ 288 h 512"/>
              <a:gd name="T72" fmla="*/ 106 w 512"/>
              <a:gd name="T73" fmla="*/ 373 h 512"/>
              <a:gd name="T74" fmla="*/ 117 w 512"/>
              <a:gd name="T75" fmla="*/ 298 h 512"/>
              <a:gd name="T76" fmla="*/ 394 w 512"/>
              <a:gd name="T77" fmla="*/ 362 h 512"/>
              <a:gd name="T78" fmla="*/ 416 w 512"/>
              <a:gd name="T79" fmla="*/ 362 h 512"/>
              <a:gd name="T80" fmla="*/ 266 w 512"/>
              <a:gd name="T81" fmla="*/ 160 h 512"/>
              <a:gd name="T82" fmla="*/ 245 w 512"/>
              <a:gd name="T83" fmla="*/ 138 h 512"/>
              <a:gd name="T84" fmla="*/ 256 w 512"/>
              <a:gd name="T85"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2" h="512">
                <a:moveTo>
                  <a:pt x="371" y="277"/>
                </a:moveTo>
                <a:cubicBezTo>
                  <a:pt x="140" y="277"/>
                  <a:pt x="140" y="277"/>
                  <a:pt x="140" y="277"/>
                </a:cubicBezTo>
                <a:cubicBezTo>
                  <a:pt x="149" y="229"/>
                  <a:pt x="187" y="191"/>
                  <a:pt x="236" y="183"/>
                </a:cubicBezTo>
                <a:cubicBezTo>
                  <a:pt x="243" y="182"/>
                  <a:pt x="243" y="182"/>
                  <a:pt x="243" y="182"/>
                </a:cubicBezTo>
                <a:cubicBezTo>
                  <a:pt x="248" y="181"/>
                  <a:pt x="251" y="181"/>
                  <a:pt x="256" y="181"/>
                </a:cubicBezTo>
                <a:cubicBezTo>
                  <a:pt x="260" y="181"/>
                  <a:pt x="263" y="181"/>
                  <a:pt x="268" y="182"/>
                </a:cubicBezTo>
                <a:cubicBezTo>
                  <a:pt x="275" y="183"/>
                  <a:pt x="275" y="183"/>
                  <a:pt x="275" y="183"/>
                </a:cubicBezTo>
                <a:cubicBezTo>
                  <a:pt x="324" y="191"/>
                  <a:pt x="362" y="229"/>
                  <a:pt x="371" y="27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60" y="330"/>
                </a:moveTo>
                <a:cubicBezTo>
                  <a:pt x="160" y="324"/>
                  <a:pt x="155" y="320"/>
                  <a:pt x="149" y="320"/>
                </a:cubicBezTo>
                <a:cubicBezTo>
                  <a:pt x="143" y="320"/>
                  <a:pt x="138" y="324"/>
                  <a:pt x="138" y="330"/>
                </a:cubicBezTo>
                <a:cubicBezTo>
                  <a:pt x="138" y="362"/>
                  <a:pt x="138" y="362"/>
                  <a:pt x="138" y="362"/>
                </a:cubicBezTo>
                <a:cubicBezTo>
                  <a:pt x="138" y="368"/>
                  <a:pt x="143" y="373"/>
                  <a:pt x="149" y="373"/>
                </a:cubicBezTo>
                <a:cubicBezTo>
                  <a:pt x="155" y="373"/>
                  <a:pt x="160" y="368"/>
                  <a:pt x="160" y="362"/>
                </a:cubicBezTo>
                <a:lnTo>
                  <a:pt x="160" y="330"/>
                </a:lnTo>
                <a:close/>
                <a:moveTo>
                  <a:pt x="202" y="330"/>
                </a:moveTo>
                <a:cubicBezTo>
                  <a:pt x="202" y="324"/>
                  <a:pt x="198" y="320"/>
                  <a:pt x="192" y="320"/>
                </a:cubicBezTo>
                <a:cubicBezTo>
                  <a:pt x="186" y="320"/>
                  <a:pt x="181" y="324"/>
                  <a:pt x="181" y="330"/>
                </a:cubicBezTo>
                <a:cubicBezTo>
                  <a:pt x="181" y="362"/>
                  <a:pt x="181" y="362"/>
                  <a:pt x="181" y="362"/>
                </a:cubicBezTo>
                <a:cubicBezTo>
                  <a:pt x="181" y="368"/>
                  <a:pt x="186" y="373"/>
                  <a:pt x="192" y="373"/>
                </a:cubicBezTo>
                <a:cubicBezTo>
                  <a:pt x="198" y="373"/>
                  <a:pt x="202" y="368"/>
                  <a:pt x="202" y="362"/>
                </a:cubicBezTo>
                <a:lnTo>
                  <a:pt x="202" y="330"/>
                </a:lnTo>
                <a:close/>
                <a:moveTo>
                  <a:pt x="245" y="330"/>
                </a:moveTo>
                <a:cubicBezTo>
                  <a:pt x="245" y="324"/>
                  <a:pt x="240" y="320"/>
                  <a:pt x="234" y="320"/>
                </a:cubicBezTo>
                <a:cubicBezTo>
                  <a:pt x="228" y="320"/>
                  <a:pt x="224" y="324"/>
                  <a:pt x="224" y="330"/>
                </a:cubicBezTo>
                <a:cubicBezTo>
                  <a:pt x="224" y="362"/>
                  <a:pt x="224" y="362"/>
                  <a:pt x="224" y="362"/>
                </a:cubicBezTo>
                <a:cubicBezTo>
                  <a:pt x="224" y="368"/>
                  <a:pt x="228" y="373"/>
                  <a:pt x="234" y="373"/>
                </a:cubicBezTo>
                <a:cubicBezTo>
                  <a:pt x="240" y="373"/>
                  <a:pt x="245" y="368"/>
                  <a:pt x="245" y="362"/>
                </a:cubicBezTo>
                <a:lnTo>
                  <a:pt x="245" y="330"/>
                </a:lnTo>
                <a:close/>
                <a:moveTo>
                  <a:pt x="288" y="330"/>
                </a:moveTo>
                <a:cubicBezTo>
                  <a:pt x="288" y="324"/>
                  <a:pt x="283" y="320"/>
                  <a:pt x="277" y="320"/>
                </a:cubicBezTo>
                <a:cubicBezTo>
                  <a:pt x="271" y="320"/>
                  <a:pt x="266" y="324"/>
                  <a:pt x="266" y="330"/>
                </a:cubicBezTo>
                <a:cubicBezTo>
                  <a:pt x="266" y="362"/>
                  <a:pt x="266" y="362"/>
                  <a:pt x="266" y="362"/>
                </a:cubicBezTo>
                <a:cubicBezTo>
                  <a:pt x="266" y="368"/>
                  <a:pt x="271" y="373"/>
                  <a:pt x="277" y="373"/>
                </a:cubicBezTo>
                <a:cubicBezTo>
                  <a:pt x="283" y="373"/>
                  <a:pt x="288" y="368"/>
                  <a:pt x="288" y="362"/>
                </a:cubicBezTo>
                <a:lnTo>
                  <a:pt x="288" y="330"/>
                </a:lnTo>
                <a:close/>
                <a:moveTo>
                  <a:pt x="330" y="330"/>
                </a:moveTo>
                <a:cubicBezTo>
                  <a:pt x="330" y="324"/>
                  <a:pt x="326" y="320"/>
                  <a:pt x="320" y="320"/>
                </a:cubicBezTo>
                <a:cubicBezTo>
                  <a:pt x="314" y="320"/>
                  <a:pt x="309" y="324"/>
                  <a:pt x="309" y="330"/>
                </a:cubicBezTo>
                <a:cubicBezTo>
                  <a:pt x="309" y="362"/>
                  <a:pt x="309" y="362"/>
                  <a:pt x="309" y="362"/>
                </a:cubicBezTo>
                <a:cubicBezTo>
                  <a:pt x="309" y="368"/>
                  <a:pt x="314" y="373"/>
                  <a:pt x="320" y="373"/>
                </a:cubicBezTo>
                <a:cubicBezTo>
                  <a:pt x="326" y="373"/>
                  <a:pt x="330" y="368"/>
                  <a:pt x="330" y="362"/>
                </a:cubicBezTo>
                <a:lnTo>
                  <a:pt x="330" y="330"/>
                </a:lnTo>
                <a:close/>
                <a:moveTo>
                  <a:pt x="373" y="330"/>
                </a:moveTo>
                <a:cubicBezTo>
                  <a:pt x="373" y="324"/>
                  <a:pt x="368" y="320"/>
                  <a:pt x="362" y="320"/>
                </a:cubicBezTo>
                <a:cubicBezTo>
                  <a:pt x="356" y="320"/>
                  <a:pt x="352" y="324"/>
                  <a:pt x="352" y="330"/>
                </a:cubicBezTo>
                <a:cubicBezTo>
                  <a:pt x="352" y="362"/>
                  <a:pt x="352" y="362"/>
                  <a:pt x="352" y="362"/>
                </a:cubicBezTo>
                <a:cubicBezTo>
                  <a:pt x="352" y="368"/>
                  <a:pt x="356" y="373"/>
                  <a:pt x="362" y="373"/>
                </a:cubicBezTo>
                <a:cubicBezTo>
                  <a:pt x="368" y="373"/>
                  <a:pt x="373" y="368"/>
                  <a:pt x="373" y="362"/>
                </a:cubicBezTo>
                <a:lnTo>
                  <a:pt x="373" y="330"/>
                </a:lnTo>
                <a:close/>
                <a:moveTo>
                  <a:pt x="416" y="288"/>
                </a:moveTo>
                <a:cubicBezTo>
                  <a:pt x="416" y="282"/>
                  <a:pt x="411" y="277"/>
                  <a:pt x="405" y="277"/>
                </a:cubicBezTo>
                <a:cubicBezTo>
                  <a:pt x="393" y="277"/>
                  <a:pt x="393" y="277"/>
                  <a:pt x="393" y="277"/>
                </a:cubicBezTo>
                <a:cubicBezTo>
                  <a:pt x="384" y="221"/>
                  <a:pt x="342" y="177"/>
                  <a:pt x="288" y="164"/>
                </a:cubicBezTo>
                <a:cubicBezTo>
                  <a:pt x="288" y="128"/>
                  <a:pt x="288" y="128"/>
                  <a:pt x="288" y="128"/>
                </a:cubicBezTo>
                <a:cubicBezTo>
                  <a:pt x="288" y="122"/>
                  <a:pt x="283" y="117"/>
                  <a:pt x="277" y="117"/>
                </a:cubicBezTo>
                <a:cubicBezTo>
                  <a:pt x="266" y="117"/>
                  <a:pt x="266" y="117"/>
                  <a:pt x="266" y="117"/>
                </a:cubicBezTo>
                <a:cubicBezTo>
                  <a:pt x="266" y="106"/>
                  <a:pt x="266" y="106"/>
                  <a:pt x="266" y="106"/>
                </a:cubicBezTo>
                <a:cubicBezTo>
                  <a:pt x="266" y="100"/>
                  <a:pt x="262" y="96"/>
                  <a:pt x="256" y="96"/>
                </a:cubicBezTo>
                <a:cubicBezTo>
                  <a:pt x="250" y="96"/>
                  <a:pt x="245" y="100"/>
                  <a:pt x="245" y="106"/>
                </a:cubicBezTo>
                <a:cubicBezTo>
                  <a:pt x="245" y="117"/>
                  <a:pt x="245" y="117"/>
                  <a:pt x="245" y="117"/>
                </a:cubicBezTo>
                <a:cubicBezTo>
                  <a:pt x="234" y="117"/>
                  <a:pt x="234" y="117"/>
                  <a:pt x="234" y="117"/>
                </a:cubicBezTo>
                <a:cubicBezTo>
                  <a:pt x="228" y="117"/>
                  <a:pt x="224" y="122"/>
                  <a:pt x="224" y="128"/>
                </a:cubicBezTo>
                <a:cubicBezTo>
                  <a:pt x="224" y="164"/>
                  <a:pt x="224" y="164"/>
                  <a:pt x="224" y="164"/>
                </a:cubicBezTo>
                <a:cubicBezTo>
                  <a:pt x="169" y="177"/>
                  <a:pt x="127" y="221"/>
                  <a:pt x="119" y="277"/>
                </a:cubicBezTo>
                <a:cubicBezTo>
                  <a:pt x="106" y="277"/>
                  <a:pt x="106" y="277"/>
                  <a:pt x="106" y="277"/>
                </a:cubicBezTo>
                <a:cubicBezTo>
                  <a:pt x="100" y="277"/>
                  <a:pt x="96" y="282"/>
                  <a:pt x="96" y="288"/>
                </a:cubicBezTo>
                <a:cubicBezTo>
                  <a:pt x="96" y="362"/>
                  <a:pt x="96" y="362"/>
                  <a:pt x="96" y="362"/>
                </a:cubicBezTo>
                <a:cubicBezTo>
                  <a:pt x="96" y="368"/>
                  <a:pt x="100" y="373"/>
                  <a:pt x="106" y="373"/>
                </a:cubicBezTo>
                <a:cubicBezTo>
                  <a:pt x="112" y="373"/>
                  <a:pt x="117" y="368"/>
                  <a:pt x="117" y="362"/>
                </a:cubicBezTo>
                <a:cubicBezTo>
                  <a:pt x="117" y="298"/>
                  <a:pt x="117" y="298"/>
                  <a:pt x="117" y="298"/>
                </a:cubicBezTo>
                <a:cubicBezTo>
                  <a:pt x="394" y="298"/>
                  <a:pt x="394" y="298"/>
                  <a:pt x="394" y="298"/>
                </a:cubicBezTo>
                <a:cubicBezTo>
                  <a:pt x="394" y="362"/>
                  <a:pt x="394" y="362"/>
                  <a:pt x="394" y="362"/>
                </a:cubicBezTo>
                <a:cubicBezTo>
                  <a:pt x="394" y="368"/>
                  <a:pt x="399" y="373"/>
                  <a:pt x="405" y="373"/>
                </a:cubicBezTo>
                <a:cubicBezTo>
                  <a:pt x="411" y="373"/>
                  <a:pt x="416" y="368"/>
                  <a:pt x="416" y="362"/>
                </a:cubicBezTo>
                <a:lnTo>
                  <a:pt x="416" y="288"/>
                </a:lnTo>
                <a:close/>
                <a:moveTo>
                  <a:pt x="266" y="160"/>
                </a:moveTo>
                <a:cubicBezTo>
                  <a:pt x="266" y="138"/>
                  <a:pt x="266" y="138"/>
                  <a:pt x="266" y="138"/>
                </a:cubicBezTo>
                <a:cubicBezTo>
                  <a:pt x="245" y="138"/>
                  <a:pt x="245" y="138"/>
                  <a:pt x="245" y="138"/>
                </a:cubicBezTo>
                <a:cubicBezTo>
                  <a:pt x="245" y="160"/>
                  <a:pt x="245" y="160"/>
                  <a:pt x="245" y="160"/>
                </a:cubicBezTo>
                <a:cubicBezTo>
                  <a:pt x="245" y="160"/>
                  <a:pt x="251" y="160"/>
                  <a:pt x="256" y="160"/>
                </a:cubicBezTo>
                <a:cubicBezTo>
                  <a:pt x="260" y="160"/>
                  <a:pt x="266" y="160"/>
                  <a:pt x="266" y="16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8732498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469900" y="1143000"/>
            <a:ext cx="11402552" cy="5316794"/>
          </a:xfrm>
        </p:spPr>
        <p:txBody>
          <a:bodyPr/>
          <a:lstStyle/>
          <a:p>
            <a:r>
              <a:rPr lang="en-US" dirty="0"/>
              <a:t>Costs of providing certain transportation costs, including parking to employees is no longer deductible (unless provided for safety of employee).  What may not be deducted?</a:t>
            </a:r>
          </a:p>
          <a:p>
            <a:pPr marL="285750" indent="-285750">
              <a:buFont typeface="Arial" panose="020B0604020202020204" pitchFamily="34" charset="0"/>
              <a:buChar char="•"/>
            </a:pPr>
            <a:r>
              <a:rPr lang="en-US" dirty="0"/>
              <a:t>The portion of wages that employees use to pay for parking that is not subject to income tax</a:t>
            </a:r>
          </a:p>
          <a:p>
            <a:pPr marL="285750" indent="-285750">
              <a:buFont typeface="Arial" panose="020B0604020202020204" pitchFamily="34" charset="0"/>
              <a:buChar char="•"/>
            </a:pPr>
            <a:r>
              <a:rPr lang="en-US" dirty="0"/>
              <a:t>The cost of parking passes for non-owned lots</a:t>
            </a:r>
          </a:p>
          <a:p>
            <a:pPr marL="285750" indent="-285750">
              <a:buFont typeface="Arial" panose="020B0604020202020204" pitchFamily="34" charset="0"/>
              <a:buChar char="•"/>
            </a:pPr>
            <a:r>
              <a:rPr lang="en-US" dirty="0"/>
              <a:t>The cost of parking for employees that is included in building leases or are otherwise leased by the organization</a:t>
            </a:r>
          </a:p>
          <a:p>
            <a:pPr marL="285750" indent="-285750">
              <a:buFont typeface="Arial" panose="020B0604020202020204" pitchFamily="34" charset="0"/>
              <a:buChar char="•"/>
            </a:pPr>
            <a:r>
              <a:rPr lang="en-US" dirty="0"/>
              <a:t>The cost of maintaining a parking lot that is used by employees:</a:t>
            </a:r>
          </a:p>
          <a:p>
            <a:pPr marL="565150" lvl="2" indent="-285750"/>
            <a:r>
              <a:rPr lang="en-US" dirty="0"/>
              <a:t>Depreciation</a:t>
            </a:r>
          </a:p>
          <a:p>
            <a:pPr marL="565150" lvl="2" indent="-285750"/>
            <a:r>
              <a:rPr lang="en-US" dirty="0"/>
              <a:t>Maintenance</a:t>
            </a:r>
          </a:p>
          <a:p>
            <a:pPr marL="565150" lvl="2" indent="-285750"/>
            <a:r>
              <a:rPr lang="en-US" dirty="0"/>
              <a:t>Snow removal, lighting, security, and more</a:t>
            </a:r>
          </a:p>
          <a:p>
            <a:pPr lvl="2" indent="0">
              <a:buNone/>
            </a:pPr>
            <a:r>
              <a:rPr lang="en-US" dirty="0"/>
              <a:t>But, what about lots that are used by both employees and patients?  Theoretically costs associated with parking for patients would still be deductible.</a:t>
            </a:r>
          </a:p>
          <a:p>
            <a:pPr lvl="2" indent="0">
              <a:buNone/>
            </a:pPr>
            <a:r>
              <a:rPr lang="en-US" dirty="0">
                <a:solidFill>
                  <a:srgbClr val="ED8B00"/>
                </a:solidFill>
              </a:rPr>
              <a:t>Consider accounting records needed to capture these non-deductible costs association with employee transportation and parking</a:t>
            </a:r>
          </a:p>
          <a:p>
            <a:pPr lvl="2" indent="0">
              <a:buNone/>
            </a:pPr>
            <a:r>
              <a:rPr lang="en-US" dirty="0">
                <a:solidFill>
                  <a:srgbClr val="ED8B00"/>
                </a:solidFill>
              </a:rPr>
              <a:t>CAUTION: The understanding of this provision is evolving and some of these items may ultimately be exempt from the non-deductibility provisions or planning ideas may emerge.</a:t>
            </a:r>
          </a:p>
        </p:txBody>
      </p:sp>
      <p:sp>
        <p:nvSpPr>
          <p:cNvPr id="4" name="Text Placeholder 3"/>
          <p:cNvSpPr>
            <a:spLocks noGrp="1"/>
          </p:cNvSpPr>
          <p:nvPr>
            <p:ph type="body" sz="quarter" idx="13"/>
          </p:nvPr>
        </p:nvSpPr>
        <p:spPr/>
        <p:txBody>
          <a:bodyPr/>
          <a:lstStyle/>
          <a:p>
            <a:r>
              <a:rPr lang="en-US" dirty="0">
                <a:solidFill>
                  <a:srgbClr val="00B050"/>
                </a:solidFill>
              </a:rPr>
              <a:t>Transportation fringe benefits</a:t>
            </a:r>
          </a:p>
        </p:txBody>
      </p:sp>
      <p:sp>
        <p:nvSpPr>
          <p:cNvPr id="5" name="Title 4"/>
          <p:cNvSpPr>
            <a:spLocks noGrp="1"/>
          </p:cNvSpPr>
          <p:nvPr>
            <p:ph type="title"/>
          </p:nvPr>
        </p:nvSpPr>
        <p:spPr/>
        <p:txBody>
          <a:bodyPr/>
          <a:lstStyle/>
          <a:p>
            <a:r>
              <a:rPr lang="en-US" dirty="0">
                <a:solidFill>
                  <a:srgbClr val="00B050"/>
                </a:solidFill>
              </a:rPr>
              <a:t>Tax Cuts and Jobs Act of 2017</a:t>
            </a:r>
            <a:endParaRPr lang="en-US" dirty="0"/>
          </a:p>
        </p:txBody>
      </p:sp>
    </p:spTree>
    <p:extLst>
      <p:ext uri="{BB962C8B-B14F-4D97-AF65-F5344CB8AC3E}">
        <p14:creationId xmlns:p14="http://schemas.microsoft.com/office/powerpoint/2010/main" val="24081917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469900" y="1172498"/>
            <a:ext cx="11402552" cy="5126704"/>
          </a:xfrm>
        </p:spPr>
        <p:txBody>
          <a:bodyPr/>
          <a:lstStyle/>
          <a:p>
            <a:r>
              <a:rPr lang="en-US" dirty="0"/>
              <a:t>Deductions for the  following are disallowed:</a:t>
            </a:r>
          </a:p>
          <a:p>
            <a:pPr marL="285750" indent="-285750">
              <a:buFont typeface="Arial" panose="020B0604020202020204" pitchFamily="34" charset="0"/>
              <a:buChar char="•"/>
            </a:pPr>
            <a:r>
              <a:rPr lang="en-US" dirty="0"/>
              <a:t>Sporting event tickets and luxury boxes</a:t>
            </a:r>
          </a:p>
          <a:p>
            <a:r>
              <a:rPr lang="en-US" dirty="0"/>
              <a:t>50% deduction:</a:t>
            </a:r>
          </a:p>
          <a:p>
            <a:pPr marL="285750" indent="-285750">
              <a:buFont typeface="Arial" panose="020B0604020202020204" pitchFamily="34" charset="0"/>
              <a:buChar char="•"/>
            </a:pPr>
            <a:r>
              <a:rPr lang="en-US" dirty="0"/>
              <a:t>Business meals </a:t>
            </a:r>
          </a:p>
          <a:p>
            <a:pPr marL="285750" indent="-285750">
              <a:buFont typeface="Arial" panose="020B0604020202020204" pitchFamily="34" charset="0"/>
              <a:buChar char="•"/>
            </a:pPr>
            <a:r>
              <a:rPr lang="en-US" dirty="0"/>
              <a:t>Meals of employees while traveling on business</a:t>
            </a:r>
          </a:p>
          <a:p>
            <a:pPr marL="285750" indent="-285750">
              <a:buFont typeface="Arial" panose="020B0604020202020204" pitchFamily="34" charset="0"/>
              <a:buChar char="•"/>
            </a:pPr>
            <a:r>
              <a:rPr lang="en-US" dirty="0"/>
              <a:t>Meals provided to employees through an onsite eating facility that meets the requirements for de </a:t>
            </a:r>
            <a:r>
              <a:rPr lang="en-US" dirty="0" err="1"/>
              <a:t>minimis</a:t>
            </a:r>
            <a:r>
              <a:rPr lang="en-US" dirty="0"/>
              <a:t> fringes and for meals provided for the convenience of the employer (through 12/31/2025 and  then becomes fully non-deductible)</a:t>
            </a:r>
          </a:p>
          <a:p>
            <a:r>
              <a:rPr lang="en-US" dirty="0"/>
              <a:t>May still deduct:</a:t>
            </a:r>
          </a:p>
          <a:p>
            <a:pPr marL="285750" indent="-285750">
              <a:buFont typeface="Arial" panose="020B0604020202020204" pitchFamily="34" charset="0"/>
              <a:buChar char="•"/>
            </a:pPr>
            <a:r>
              <a:rPr lang="en-US" dirty="0"/>
              <a:t>Holiday parities and occasional recreation for employees</a:t>
            </a:r>
          </a:p>
          <a:p>
            <a:pPr marL="285750" indent="-285750">
              <a:buFont typeface="Arial" panose="020B0604020202020204" pitchFamily="34" charset="0"/>
              <a:buChar char="•"/>
            </a:pPr>
            <a:endParaRPr lang="en-US" dirty="0"/>
          </a:p>
          <a:p>
            <a:r>
              <a:rPr lang="en-US" dirty="0">
                <a:solidFill>
                  <a:srgbClr val="ED8B00"/>
                </a:solidFill>
              </a:rPr>
              <a:t>Revisit accounting  systems to separate out the costs for entertainment, and for meals and between fully deductible, 50% deductible and non-deductible</a:t>
            </a:r>
          </a:p>
        </p:txBody>
      </p:sp>
      <p:sp>
        <p:nvSpPr>
          <p:cNvPr id="4" name="Text Placeholder 3"/>
          <p:cNvSpPr>
            <a:spLocks noGrp="1"/>
          </p:cNvSpPr>
          <p:nvPr>
            <p:ph type="body" sz="quarter" idx="13"/>
          </p:nvPr>
        </p:nvSpPr>
        <p:spPr/>
        <p:txBody>
          <a:bodyPr/>
          <a:lstStyle/>
          <a:p>
            <a:r>
              <a:rPr lang="en-US" dirty="0">
                <a:solidFill>
                  <a:srgbClr val="00B050"/>
                </a:solidFill>
              </a:rPr>
              <a:t>Entertainment and food and beverage costs</a:t>
            </a:r>
          </a:p>
        </p:txBody>
      </p:sp>
      <p:sp>
        <p:nvSpPr>
          <p:cNvPr id="5" name="Title 4"/>
          <p:cNvSpPr>
            <a:spLocks noGrp="1"/>
          </p:cNvSpPr>
          <p:nvPr>
            <p:ph type="title"/>
          </p:nvPr>
        </p:nvSpPr>
        <p:spPr/>
        <p:txBody>
          <a:bodyPr/>
          <a:lstStyle/>
          <a:p>
            <a:r>
              <a:rPr lang="en-US" dirty="0">
                <a:solidFill>
                  <a:srgbClr val="00B050"/>
                </a:solidFill>
              </a:rPr>
              <a:t>Tax Cuts and Jobs Act of 2017</a:t>
            </a:r>
            <a:endParaRPr lang="en-US" dirty="0"/>
          </a:p>
        </p:txBody>
      </p:sp>
    </p:spTree>
    <p:extLst>
      <p:ext uri="{BB962C8B-B14F-4D97-AF65-F5344CB8AC3E}">
        <p14:creationId xmlns:p14="http://schemas.microsoft.com/office/powerpoint/2010/main" val="5851797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3C8A2E"/>
                </a:solidFill>
              </a:rPr>
              <a:t>Pass-through considerations</a:t>
            </a:r>
          </a:p>
        </p:txBody>
      </p:sp>
    </p:spTree>
    <p:extLst>
      <p:ext uri="{BB962C8B-B14F-4D97-AF65-F5344CB8AC3E}">
        <p14:creationId xmlns:p14="http://schemas.microsoft.com/office/powerpoint/2010/main" val="34346477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9900" y="736689"/>
            <a:ext cx="11252200" cy="757255"/>
          </a:xfrm>
        </p:spPr>
        <p:txBody>
          <a:bodyPr/>
          <a:lstStyle/>
          <a:p>
            <a:r>
              <a:rPr lang="en-US" dirty="0">
                <a:solidFill>
                  <a:srgbClr val="3C8A2E"/>
                </a:solidFill>
              </a:rPr>
              <a:t>Taxation of pass-through income</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solidFill>
                <a:srgbClr val="3C8A2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30193118"/>
              </p:ext>
            </p:extLst>
          </p:nvPr>
        </p:nvGraphicFramePr>
        <p:xfrm>
          <a:off x="469900" y="1493945"/>
          <a:ext cx="11252199" cy="3746364"/>
        </p:xfrm>
        <a:graphic>
          <a:graphicData uri="http://schemas.openxmlformats.org/drawingml/2006/table">
            <a:tbl>
              <a:tblPr firstRow="1" firstCol="1" bandRow="1">
                <a:tableStyleId>{5C22544A-7EE6-4342-B048-85BDC9FD1C3A}</a:tableStyleId>
              </a:tblPr>
              <a:tblGrid>
                <a:gridCol w="1785285">
                  <a:extLst>
                    <a:ext uri="{9D8B030D-6E8A-4147-A177-3AD203B41FA5}">
                      <a16:colId xmlns:a16="http://schemas.microsoft.com/office/drawing/2014/main" xmlns="" val="20000"/>
                    </a:ext>
                  </a:extLst>
                </a:gridCol>
                <a:gridCol w="3155638">
                  <a:extLst>
                    <a:ext uri="{9D8B030D-6E8A-4147-A177-3AD203B41FA5}">
                      <a16:colId xmlns:a16="http://schemas.microsoft.com/office/drawing/2014/main" xmlns="" val="20001"/>
                    </a:ext>
                  </a:extLst>
                </a:gridCol>
                <a:gridCol w="3155638">
                  <a:extLst>
                    <a:ext uri="{9D8B030D-6E8A-4147-A177-3AD203B41FA5}">
                      <a16:colId xmlns:a16="http://schemas.microsoft.com/office/drawing/2014/main" xmlns="" val="461520483"/>
                    </a:ext>
                  </a:extLst>
                </a:gridCol>
                <a:gridCol w="3155638">
                  <a:extLst>
                    <a:ext uri="{9D8B030D-6E8A-4147-A177-3AD203B41FA5}">
                      <a16:colId xmlns:a16="http://schemas.microsoft.com/office/drawing/2014/main" xmlns="" val="20004"/>
                    </a:ext>
                  </a:extLst>
                </a:gridCol>
              </a:tblGrid>
              <a:tr h="337787">
                <a:tc>
                  <a:txBody>
                    <a:bodyPr/>
                    <a:lstStyle/>
                    <a:p>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a:t>
                      </a:r>
                      <a:r>
                        <a:rPr lang="en-US" sz="1000" i="1" baseline="0" dirty="0">
                          <a:solidFill>
                            <a:schemeClr val="accent1"/>
                          </a:solidFill>
                        </a:rPr>
                        <a:t> </a:t>
                      </a:r>
                      <a:r>
                        <a:rPr lang="en-US" sz="1000" i="1" dirty="0">
                          <a:solidFill>
                            <a:schemeClr val="accent1"/>
                          </a:solidFill>
                        </a:rPr>
                        <a:t>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New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08577">
                <a:tc>
                  <a:txBody>
                    <a:bodyPr/>
                    <a:lstStyle/>
                    <a:p>
                      <a:pPr algn="l"/>
                      <a:r>
                        <a:rPr lang="en-US" sz="1000" dirty="0">
                          <a:solidFill>
                            <a:schemeClr val="tx1"/>
                          </a:solidFill>
                        </a:rPr>
                        <a:t>Pass-through income</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solidFill>
                            <a:schemeClr val="tx1"/>
                          </a:solidFill>
                        </a:rPr>
                        <a:t>Taxed at</a:t>
                      </a:r>
                      <a:r>
                        <a:rPr lang="en-US" sz="1000" i="1" baseline="0" dirty="0">
                          <a:solidFill>
                            <a:schemeClr val="tx1"/>
                          </a:solidFill>
                        </a:rPr>
                        <a:t> owner’s individual rate</a:t>
                      </a:r>
                      <a:endParaRPr lang="en-US" sz="1000" i="1"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20%</a:t>
                      </a:r>
                      <a:r>
                        <a:rPr lang="en-US" sz="1000" b="0" baseline="0" dirty="0">
                          <a:solidFill>
                            <a:schemeClr val="tx1"/>
                          </a:solidFill>
                        </a:rPr>
                        <a:t> </a:t>
                      </a:r>
                      <a:r>
                        <a:rPr lang="en-US" sz="1000" b="0" dirty="0">
                          <a:solidFill>
                            <a:schemeClr val="tx1"/>
                          </a:solidFill>
                        </a:rPr>
                        <a:t>deduction for qualified business income through 2025, limited</a:t>
                      </a:r>
                      <a:r>
                        <a:rPr lang="en-US" sz="1000" b="0" baseline="0" dirty="0">
                          <a:solidFill>
                            <a:schemeClr val="tx1"/>
                          </a:solidFill>
                        </a:rPr>
                        <a:t> to greater of a) 50% of W-2 wages, or b) 25% of W-2 wages + 2.5% of capital assets</a:t>
                      </a:r>
                      <a:endParaRPr lang="en-US" sz="1000" b="0" dirty="0">
                        <a:solidFill>
                          <a:schemeClr val="tx1"/>
                        </a:solidFill>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solidFill>
                            <a:srgbClr val="FF0000"/>
                          </a:solidFill>
                        </a:rPr>
                        <a:t>Specified personal services businesses not eligible</a:t>
                      </a:r>
                      <a:r>
                        <a:rPr lang="en-US" sz="1000" b="1" baseline="0" dirty="0">
                          <a:solidFill>
                            <a:schemeClr val="tx1"/>
                          </a:solidFill>
                        </a:rPr>
                        <a:t>, </a:t>
                      </a:r>
                      <a:r>
                        <a:rPr lang="en-US" sz="1000" b="0" baseline="0" dirty="0">
                          <a:solidFill>
                            <a:schemeClr val="tx1"/>
                          </a:solidFill>
                        </a:rPr>
                        <a:t>except for taxpayers with taxable income &lt;$157,500/$315,000 (deduction phased out over next $50k/$100k)</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Taxpayers with taxable income </a:t>
                      </a:r>
                      <a:r>
                        <a:rPr lang="en-US" sz="1000" b="0" baseline="0" dirty="0">
                          <a:solidFill>
                            <a:schemeClr val="tx1"/>
                          </a:solidFill>
                        </a:rPr>
                        <a:t>&lt;$157,500/$315,000</a:t>
                      </a:r>
                      <a:r>
                        <a:rPr lang="en-US" sz="1000" b="0" dirty="0">
                          <a:solidFill>
                            <a:schemeClr val="tx1"/>
                          </a:solidFill>
                        </a:rPr>
                        <a:t> not subject to wage limitation (limitation </a:t>
                      </a:r>
                      <a:r>
                        <a:rPr lang="en-US" sz="1000" b="0" baseline="0" dirty="0">
                          <a:solidFill>
                            <a:schemeClr val="tx1"/>
                          </a:solidFill>
                        </a:rPr>
                        <a:t>phased in over next $50k/$100k)</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First time that pass-through entities will be separated from individual rate schedule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a:solidFill>
                            <a:srgbClr val="FF0000"/>
                          </a:solidFill>
                        </a:rPr>
                        <a:t>Personal services businesses include healthcare</a:t>
                      </a:r>
                      <a:r>
                        <a:rPr lang="en-US" sz="1000" b="0" baseline="0" dirty="0">
                          <a:solidFill>
                            <a:schemeClr val="tx1"/>
                          </a:solidFill>
                        </a:rPr>
                        <a:t>, law, consulting, accounting, athletics, financial services, brokerage services, investing, investment managements, or any business where the principal asset is the reputation or skill of its employees or owners; it does </a:t>
                      </a:r>
                      <a:r>
                        <a:rPr lang="en-US" sz="1000" b="0" i="1" baseline="0" dirty="0">
                          <a:solidFill>
                            <a:schemeClr val="tx1"/>
                          </a:solidFill>
                        </a:rPr>
                        <a:t>not</a:t>
                      </a:r>
                      <a:r>
                        <a:rPr lang="en-US" sz="1000" b="0" baseline="0" dirty="0">
                          <a:solidFill>
                            <a:schemeClr val="tx1"/>
                          </a:solidFill>
                        </a:rPr>
                        <a:t> include engineering or architecture services, as in earlier proposals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Special rules apply to certain income from PTPs (publicly traded partnerships) and dividends from REITs and cooperatives</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28650401"/>
                  </a:ext>
                </a:extLst>
              </a:tr>
            </a:tbl>
          </a:graphicData>
        </a:graphic>
      </p:graphicFrame>
    </p:spTree>
    <p:extLst>
      <p:ext uri="{BB962C8B-B14F-4D97-AF65-F5344CB8AC3E}">
        <p14:creationId xmlns:p14="http://schemas.microsoft.com/office/powerpoint/2010/main" val="12157380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Presenter contact information</a:t>
            </a:r>
          </a:p>
        </p:txBody>
      </p:sp>
      <p:sp>
        <p:nvSpPr>
          <p:cNvPr id="17" name="Text Placeholder 3"/>
          <p:cNvSpPr>
            <a:spLocks noGrp="1"/>
          </p:cNvSpPr>
          <p:nvPr>
            <p:ph type="body" sz="quarter" idx="4294967295"/>
          </p:nvPr>
        </p:nvSpPr>
        <p:spPr>
          <a:xfrm>
            <a:off x="4097338" y="3610395"/>
            <a:ext cx="3965151" cy="2446773"/>
          </a:xfrm>
          <a:prstGeom prst="rect">
            <a:avLst/>
          </a:prstGeom>
        </p:spPr>
        <p:txBody>
          <a:bodyPr/>
          <a:lstStyle/>
          <a:p>
            <a:pPr lvl="0" algn="r"/>
            <a:r>
              <a:rPr lang="en-US" sz="1600" b="1" dirty="0">
                <a:solidFill>
                  <a:srgbClr val="86BC25"/>
                </a:solidFill>
              </a:rPr>
              <a:t>Rick Favor</a:t>
            </a:r>
          </a:p>
          <a:p>
            <a:pPr lvl="0" algn="r"/>
            <a:r>
              <a:rPr lang="en-US" sz="1600" dirty="0">
                <a:solidFill>
                  <a:prstClr val="black"/>
                </a:solidFill>
              </a:rPr>
              <a:t>Managing Director</a:t>
            </a:r>
          </a:p>
          <a:p>
            <a:pPr lvl="0" algn="r"/>
            <a:r>
              <a:rPr lang="en-US" sz="1600" dirty="0">
                <a:solidFill>
                  <a:prstClr val="black"/>
                </a:solidFill>
              </a:rPr>
              <a:t>Deloitte Tax LLP</a:t>
            </a:r>
          </a:p>
          <a:p>
            <a:pPr lvl="0" algn="r"/>
            <a:r>
              <a:rPr lang="en-US" sz="1600" dirty="0">
                <a:solidFill>
                  <a:prstClr val="black"/>
                </a:solidFill>
              </a:rPr>
              <a:t>(313) 396-3733</a:t>
            </a:r>
          </a:p>
          <a:p>
            <a:pPr lvl="0" algn="r"/>
            <a:r>
              <a:rPr lang="en-US" sz="1600" dirty="0">
                <a:solidFill>
                  <a:prstClr val="black"/>
                </a:solidFill>
              </a:rPr>
              <a:t>rfavor@deloitte.com</a:t>
            </a:r>
          </a:p>
          <a:p>
            <a:pPr>
              <a:spcBef>
                <a:spcPts val="0"/>
              </a:spcBef>
            </a:pPr>
            <a:endParaRPr lang="en-US" sz="1600" dirty="0"/>
          </a:p>
          <a:p>
            <a:pPr>
              <a:spcBef>
                <a:spcPts val="0"/>
              </a:spcBef>
            </a:pPr>
            <a:endParaRPr lang="en-US" sz="1600" dirty="0"/>
          </a:p>
          <a:p>
            <a:pPr>
              <a:spcBef>
                <a:spcPts val="0"/>
              </a:spcBef>
            </a:pPr>
            <a:endParaRPr lang="en-US" b="1" dirty="0">
              <a:solidFill>
                <a:schemeClr val="accent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011" y="1363375"/>
            <a:ext cx="1554480" cy="232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Placeholder 3"/>
          <p:cNvSpPr>
            <a:spLocks noGrp="1"/>
          </p:cNvSpPr>
          <p:nvPr>
            <p:ph type="body" sz="quarter" idx="4294967295"/>
          </p:nvPr>
        </p:nvSpPr>
        <p:spPr>
          <a:xfrm>
            <a:off x="2938668" y="1309741"/>
            <a:ext cx="5477718" cy="1725587"/>
          </a:xfrm>
          <a:prstGeom prst="rect">
            <a:avLst/>
          </a:prstGeom>
        </p:spPr>
        <p:txBody>
          <a:bodyPr/>
          <a:lstStyle/>
          <a:p>
            <a:pPr>
              <a:spcBef>
                <a:spcPts val="0"/>
              </a:spcBef>
            </a:pPr>
            <a:r>
              <a:rPr lang="en-US" sz="1600" b="1" dirty="0">
                <a:solidFill>
                  <a:schemeClr val="accent1"/>
                </a:solidFill>
              </a:rPr>
              <a:t>Lori Boyce</a:t>
            </a:r>
          </a:p>
          <a:p>
            <a:pPr>
              <a:spcBef>
                <a:spcPts val="0"/>
              </a:spcBef>
            </a:pPr>
            <a:r>
              <a:rPr lang="en-US" sz="1600" dirty="0"/>
              <a:t>Managing Director</a:t>
            </a:r>
          </a:p>
          <a:p>
            <a:pPr>
              <a:spcBef>
                <a:spcPts val="0"/>
              </a:spcBef>
            </a:pPr>
            <a:r>
              <a:rPr lang="en-US" sz="1600" dirty="0"/>
              <a:t>Deloitte Tax LLP</a:t>
            </a:r>
          </a:p>
          <a:p>
            <a:pPr>
              <a:spcBef>
                <a:spcPts val="0"/>
              </a:spcBef>
            </a:pPr>
            <a:r>
              <a:rPr lang="en-US" sz="1600" dirty="0"/>
              <a:t>(313) 396-3324</a:t>
            </a:r>
          </a:p>
          <a:p>
            <a:pPr>
              <a:spcBef>
                <a:spcPts val="0"/>
              </a:spcBef>
            </a:pPr>
            <a:r>
              <a:rPr lang="en-US" sz="1600" dirty="0"/>
              <a:t>lboyce@deloitte.com</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199257" y="3691699"/>
            <a:ext cx="1582584" cy="2104837"/>
          </a:xfrm>
          <a:prstGeom prst="rect">
            <a:avLst/>
          </a:prstGeom>
        </p:spPr>
      </p:pic>
    </p:spTree>
    <p:extLst>
      <p:ext uri="{BB962C8B-B14F-4D97-AF65-F5344CB8AC3E}">
        <p14:creationId xmlns:p14="http://schemas.microsoft.com/office/powerpoint/2010/main" val="19018097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6"/>
          </p:nvPr>
        </p:nvSpPr>
        <p:spPr>
          <a:xfrm>
            <a:off x="469900" y="1143000"/>
            <a:ext cx="11252200" cy="5397909"/>
          </a:xfrm>
        </p:spPr>
        <p:txBody>
          <a:bodyPr/>
          <a:lstStyle/>
          <a:p>
            <a:r>
              <a:rPr lang="en-US" sz="1400" dirty="0"/>
              <a:t>Under new code section 199A, an individual, estate, or trust generally may deduct 20 percent of qualified business income from a partnership, S corporation, or sole proprietorship, as well as 20 percent of qualified REIT dividends, qualified cooperative dividends, and qualified publicly traded partnership income.  </a:t>
            </a:r>
          </a:p>
          <a:p>
            <a:pPr marL="285750" indent="-285750">
              <a:buFont typeface="Arial" panose="020B0604020202020204" pitchFamily="34" charset="0"/>
              <a:buChar char="•"/>
            </a:pPr>
            <a:r>
              <a:rPr lang="en-US" sz="1400" i="1" dirty="0"/>
              <a:t>Qualified business income </a:t>
            </a:r>
            <a:r>
              <a:rPr lang="en-US" sz="1400" dirty="0"/>
              <a:t>is determined </a:t>
            </a:r>
            <a:r>
              <a:rPr lang="en-US" sz="1400" dirty="0">
                <a:solidFill>
                  <a:srgbClr val="ED8B00"/>
                </a:solidFill>
              </a:rPr>
              <a:t>for each qualified </a:t>
            </a:r>
            <a:r>
              <a:rPr lang="en-US" sz="1400" dirty="0"/>
              <a:t>trade or business of the taxpayer.  </a:t>
            </a:r>
            <a:r>
              <a:rPr lang="en-US" sz="1400" b="1" dirty="0"/>
              <a:t>A qualified business is a business </a:t>
            </a:r>
            <a:r>
              <a:rPr lang="en-US" sz="1400" b="1" i="1" dirty="0"/>
              <a:t>other than</a:t>
            </a:r>
            <a:r>
              <a:rPr lang="en-US" sz="1400" dirty="0"/>
              <a:t>–</a:t>
            </a:r>
          </a:p>
          <a:p>
            <a:pPr marL="457200" lvl="2" indent="-166688"/>
            <a:r>
              <a:rPr lang="en-US" sz="1200" dirty="0"/>
              <a:t>(</a:t>
            </a:r>
            <a:r>
              <a:rPr lang="en-US" sz="1200" dirty="0" err="1"/>
              <a:t>i</a:t>
            </a:r>
            <a:r>
              <a:rPr lang="en-US" sz="1200" dirty="0"/>
              <a:t>) a </a:t>
            </a:r>
            <a:r>
              <a:rPr lang="en-US" sz="1200" b="1" dirty="0"/>
              <a:t>“specified service trade or business” </a:t>
            </a:r>
            <a:r>
              <a:rPr lang="en-US" sz="1200" dirty="0"/>
              <a:t>described below, or </a:t>
            </a:r>
          </a:p>
          <a:p>
            <a:pPr marL="457200" lvl="2" indent="-166688"/>
            <a:r>
              <a:rPr lang="en-US" sz="1200" dirty="0"/>
              <a:t>(ii) the business of performing services as an employee.  </a:t>
            </a:r>
          </a:p>
          <a:p>
            <a:pPr marL="285750" indent="-285750">
              <a:buFont typeface="Arial" panose="020B0604020202020204" pitchFamily="34" charset="0"/>
              <a:buChar char="•"/>
            </a:pPr>
            <a:r>
              <a:rPr lang="en-US" sz="1400" dirty="0"/>
              <a:t>Qualified business income for a taxable year means the net amount of </a:t>
            </a:r>
            <a:r>
              <a:rPr lang="en-US" sz="1400" b="1" i="1" dirty="0"/>
              <a:t>qualified items </a:t>
            </a:r>
            <a:r>
              <a:rPr lang="en-US" sz="1400" dirty="0"/>
              <a:t>of income, gain, deduction, and loss with respect to the taxpayer’s qualified businesses.  Items are treated as qualified items only to the extent they are effectively connected with the conduct of a trade or business within the United States.</a:t>
            </a:r>
          </a:p>
          <a:p>
            <a:r>
              <a:rPr lang="en-US" sz="1400" b="1" i="1" dirty="0"/>
              <a:t>Specified service trade or business </a:t>
            </a:r>
            <a:r>
              <a:rPr lang="en-US" sz="1400" dirty="0"/>
              <a:t>means any trade or business -</a:t>
            </a:r>
          </a:p>
          <a:p>
            <a:pPr marL="285750" indent="-285750">
              <a:buFont typeface="Arial" panose="020B0604020202020204" pitchFamily="34" charset="0"/>
              <a:buChar char="•"/>
            </a:pPr>
            <a:r>
              <a:rPr lang="en-US" sz="1400" dirty="0"/>
              <a:t>Involving the performance of services in the fields of </a:t>
            </a:r>
            <a:r>
              <a:rPr lang="en-US" sz="1400" dirty="0">
                <a:solidFill>
                  <a:srgbClr val="FF0000"/>
                </a:solidFill>
              </a:rPr>
              <a:t>health</a:t>
            </a:r>
            <a:r>
              <a:rPr lang="en-US" sz="1400" dirty="0"/>
              <a:t>, law, accounting, actuarial science, performing arts, consulting, athletics, financial services, brokerage services, or any trade or business where the principal asset of that trade or business is the reputation or skill of one or more of its employees or owners, or</a:t>
            </a:r>
          </a:p>
          <a:p>
            <a:pPr marL="285750" indent="-285750">
              <a:buFont typeface="Arial" panose="020B0604020202020204" pitchFamily="34" charset="0"/>
              <a:buChar char="•"/>
            </a:pPr>
            <a:r>
              <a:rPr lang="en-US" sz="1400" dirty="0"/>
              <a:t>Which involves the performance of services that consist of investing and investment management, trading, or dealing in securities (as defined in section 475(c)(2)), partnership interests, or commodities (as defined in section 475(e)(2)). </a:t>
            </a:r>
          </a:p>
          <a:p>
            <a:pPr lvl="1" indent="0">
              <a:spcAft>
                <a:spcPts val="600"/>
              </a:spcAft>
              <a:buNone/>
            </a:pPr>
            <a:r>
              <a:rPr lang="en-US" sz="1400" dirty="0">
                <a:solidFill>
                  <a:srgbClr val="FF9900"/>
                </a:solidFill>
              </a:rPr>
              <a:t>Exception</a:t>
            </a:r>
            <a:r>
              <a:rPr lang="en-US" sz="1400" dirty="0"/>
              <a:t>: Specified services trade or business can qualify for the deduction in whole or in part IF taxable income of the partner is less than $315K MFJ and $415K MFJ, respectively (indexed for inflation).</a:t>
            </a:r>
          </a:p>
          <a:p>
            <a:pPr lvl="1" indent="0">
              <a:spcAft>
                <a:spcPts val="600"/>
              </a:spcAft>
              <a:buNone/>
            </a:pPr>
            <a:endParaRPr lang="en-US" sz="1000" dirty="0"/>
          </a:p>
        </p:txBody>
      </p:sp>
      <p:sp>
        <p:nvSpPr>
          <p:cNvPr id="2" name="Text Placeholder 1"/>
          <p:cNvSpPr>
            <a:spLocks noGrp="1"/>
          </p:cNvSpPr>
          <p:nvPr>
            <p:ph type="body" sz="quarter" idx="13"/>
          </p:nvPr>
        </p:nvSpPr>
        <p:spPr/>
        <p:txBody>
          <a:bodyPr/>
          <a:lstStyle/>
          <a:p>
            <a:r>
              <a:rPr lang="en-US" dirty="0">
                <a:solidFill>
                  <a:srgbClr val="00B050"/>
                </a:solidFill>
              </a:rPr>
              <a:t>In general</a:t>
            </a:r>
          </a:p>
        </p:txBody>
      </p:sp>
      <p:sp>
        <p:nvSpPr>
          <p:cNvPr id="3" name="Title 2"/>
          <p:cNvSpPr>
            <a:spLocks noGrp="1"/>
          </p:cNvSpPr>
          <p:nvPr>
            <p:ph type="title"/>
          </p:nvPr>
        </p:nvSpPr>
        <p:spPr>
          <a:xfrm>
            <a:off x="469900" y="365716"/>
            <a:ext cx="11252200" cy="334102"/>
          </a:xfrm>
        </p:spPr>
        <p:txBody>
          <a:bodyPr/>
          <a:lstStyle/>
          <a:p>
            <a:r>
              <a:rPr lang="en-US" dirty="0">
                <a:solidFill>
                  <a:srgbClr val="00B050"/>
                </a:solidFill>
              </a:rPr>
              <a:t>20% Deduction for Certain Business Income</a:t>
            </a:r>
            <a:r>
              <a:rPr lang="en-US" dirty="0"/>
              <a:t>	</a:t>
            </a:r>
          </a:p>
        </p:txBody>
      </p:sp>
    </p:spTree>
    <p:extLst>
      <p:ext uri="{BB962C8B-B14F-4D97-AF65-F5344CB8AC3E}">
        <p14:creationId xmlns:p14="http://schemas.microsoft.com/office/powerpoint/2010/main" val="20329470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6"/>
          </p:nvPr>
        </p:nvSpPr>
        <p:spPr>
          <a:xfrm>
            <a:off x="469899" y="1665288"/>
            <a:ext cx="11535287" cy="4633913"/>
          </a:xfrm>
        </p:spPr>
        <p:txBody>
          <a:bodyPr/>
          <a:lstStyle/>
          <a:p>
            <a:r>
              <a:rPr lang="en-US" dirty="0"/>
              <a:t>Computations have limits within limits through calculating the lesser of two items</a:t>
            </a:r>
          </a:p>
          <a:p>
            <a:r>
              <a:rPr lang="en-US" dirty="0"/>
              <a:t>Personal taxable  income impacts the limits in some circumstances</a:t>
            </a:r>
          </a:p>
          <a:p>
            <a:pPr marL="412750" lvl="1" indent="-285750"/>
            <a:r>
              <a:rPr lang="en-US" dirty="0"/>
              <a:t>Generally if MFJ taxable income is less than $315K some limits don’t apply</a:t>
            </a:r>
          </a:p>
          <a:p>
            <a:pPr marL="412750" lvl="1" indent="-285750"/>
            <a:r>
              <a:rPr lang="en-US" dirty="0"/>
              <a:t>Generally if MFJ taxable income is more than $415K, the articulated limits fully apply</a:t>
            </a:r>
          </a:p>
          <a:p>
            <a:r>
              <a:rPr lang="en-US" dirty="0"/>
              <a:t>Potential deduction is first computed based on each trade or business.  Then, these are combined at the individual partner level where further potential limits may apply based on the taxpayer’s taxable income less certain items such as net capital gains.</a:t>
            </a:r>
          </a:p>
          <a:p>
            <a:pPr marL="285750" indent="-285750">
              <a:buFont typeface="Arial" panose="020B0604020202020204" pitchFamily="34" charset="0"/>
              <a:buChar char="•"/>
            </a:pPr>
            <a:r>
              <a:rPr lang="en-US" dirty="0"/>
              <a:t>Losses of a qualified trade or business can adversely impact the deduction claimed on the individual’s return with respect to other trades or businesses.  </a:t>
            </a:r>
          </a:p>
          <a:p>
            <a:r>
              <a:rPr lang="en-US" dirty="0"/>
              <a:t>Certain items within the pass-through entity may not count in determining qualified business income, many of these are investment-type  income (such as interest, dividends etc.)</a:t>
            </a:r>
          </a:p>
          <a:p>
            <a:r>
              <a:rPr lang="en-US" dirty="0"/>
              <a:t>Deduction is only for federal income tax purposes and does not reduce self-employment income</a:t>
            </a:r>
          </a:p>
        </p:txBody>
      </p:sp>
      <p:sp>
        <p:nvSpPr>
          <p:cNvPr id="4" name="Text Placeholder 3"/>
          <p:cNvSpPr>
            <a:spLocks noGrp="1"/>
          </p:cNvSpPr>
          <p:nvPr>
            <p:ph type="body" sz="quarter" idx="13"/>
          </p:nvPr>
        </p:nvSpPr>
        <p:spPr/>
        <p:txBody>
          <a:bodyPr/>
          <a:lstStyle/>
          <a:p>
            <a:r>
              <a:rPr lang="en-US" dirty="0">
                <a:solidFill>
                  <a:srgbClr val="00B050"/>
                </a:solidFill>
              </a:rPr>
              <a:t>Special Considerations</a:t>
            </a:r>
          </a:p>
        </p:txBody>
      </p:sp>
      <p:sp>
        <p:nvSpPr>
          <p:cNvPr id="5" name="Title 4"/>
          <p:cNvSpPr>
            <a:spLocks noGrp="1"/>
          </p:cNvSpPr>
          <p:nvPr>
            <p:ph type="title"/>
          </p:nvPr>
        </p:nvSpPr>
        <p:spPr/>
        <p:txBody>
          <a:bodyPr/>
          <a:lstStyle/>
          <a:p>
            <a:r>
              <a:rPr lang="en-US" dirty="0">
                <a:solidFill>
                  <a:srgbClr val="00B050"/>
                </a:solidFill>
              </a:rPr>
              <a:t>20% Deduction for Certain Business Income</a:t>
            </a:r>
            <a:endParaRPr lang="en-US" dirty="0"/>
          </a:p>
        </p:txBody>
      </p:sp>
    </p:spTree>
    <p:extLst>
      <p:ext uri="{BB962C8B-B14F-4D97-AF65-F5344CB8AC3E}">
        <p14:creationId xmlns:p14="http://schemas.microsoft.com/office/powerpoint/2010/main" val="8571001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9900" y="1305232"/>
            <a:ext cx="5328000" cy="4993968"/>
          </a:xfrm>
        </p:spPr>
        <p:txBody>
          <a:bodyPr/>
          <a:lstStyle/>
          <a:p>
            <a:r>
              <a:rPr lang="en-US" b="1" dirty="0"/>
              <a:t>Assumed partnership Facts:</a:t>
            </a:r>
          </a:p>
          <a:p>
            <a:r>
              <a:rPr lang="en-US" dirty="0"/>
              <a:t>$200K qualified business income (QBI)</a:t>
            </a:r>
          </a:p>
          <a:p>
            <a:r>
              <a:rPr lang="en-US" dirty="0"/>
              <a:t>$5M in unadjusted basis of assets</a:t>
            </a:r>
          </a:p>
          <a:p>
            <a:r>
              <a:rPr lang="en-US" dirty="0"/>
              <a:t>Zero wages paid</a:t>
            </a:r>
          </a:p>
          <a:p>
            <a:endParaRPr lang="en-US" dirty="0"/>
          </a:p>
          <a:p>
            <a:r>
              <a:rPr lang="en-US" b="1" dirty="0"/>
              <a:t>Potential Deductible Amount:</a:t>
            </a:r>
          </a:p>
          <a:p>
            <a:r>
              <a:rPr lang="en-US" dirty="0"/>
              <a:t>Lesser of: 20% of QBI ($40K) or, since no wages, 2.5% of unadjusted basis of assets ($125K) = $40K</a:t>
            </a:r>
          </a:p>
          <a:p>
            <a:r>
              <a:rPr lang="en-US" b="1" dirty="0"/>
              <a:t>Assumed partner facts:</a:t>
            </a:r>
          </a:p>
          <a:p>
            <a:r>
              <a:rPr lang="en-US" dirty="0"/>
              <a:t>Married filing joint with taxable income before this calculation in year 1 of $250K and in year 2 of $500K</a:t>
            </a:r>
          </a:p>
          <a:p>
            <a:endParaRPr lang="en-US" dirty="0"/>
          </a:p>
          <a:p>
            <a:endParaRPr lang="en-US" dirty="0"/>
          </a:p>
        </p:txBody>
      </p:sp>
      <p:sp>
        <p:nvSpPr>
          <p:cNvPr id="3" name="Content Placeholder 2"/>
          <p:cNvSpPr>
            <a:spLocks noGrp="1"/>
          </p:cNvSpPr>
          <p:nvPr>
            <p:ph sz="quarter" idx="20"/>
          </p:nvPr>
        </p:nvSpPr>
        <p:spPr>
          <a:xfrm>
            <a:off x="6394100" y="736687"/>
            <a:ext cx="5328000" cy="5745229"/>
          </a:xfrm>
        </p:spPr>
        <p:txBody>
          <a:bodyPr/>
          <a:lstStyle/>
          <a:p>
            <a:r>
              <a:rPr lang="en-US" b="1" dirty="0"/>
              <a:t>Pass-through deduction amount:</a:t>
            </a:r>
          </a:p>
          <a:p>
            <a:r>
              <a:rPr lang="en-US" dirty="0"/>
              <a:t>Year 1:  Since under threshold amount of $315K, the deduction is the lower of 20% of $250K ($50K) or the $40K potential deduction, deduction here is $40K.</a:t>
            </a:r>
          </a:p>
          <a:p>
            <a:r>
              <a:rPr lang="en-US" dirty="0"/>
              <a:t>Year 2: Since individual taxable income is above the fully phased in threshold amount of $415K, the deduction is reduced to zero.</a:t>
            </a:r>
          </a:p>
          <a:p>
            <a:r>
              <a:rPr lang="en-US" dirty="0"/>
              <a:t>If income  is between $315K and $415K a partial deduction is permitted based on required calculations.</a:t>
            </a:r>
          </a:p>
          <a:p>
            <a:r>
              <a:rPr lang="en-US" dirty="0">
                <a:solidFill>
                  <a:srgbClr val="FF9900"/>
                </a:solidFill>
              </a:rPr>
              <a:t>Caution </a:t>
            </a:r>
            <a:r>
              <a:rPr lang="en-US" dirty="0"/>
              <a:t>–if there had been wages paid by the pass-through entity  (to anyone) , calculations are much more complex for purposes of determining the potential deductible amount</a:t>
            </a:r>
          </a:p>
          <a:p>
            <a:r>
              <a:rPr lang="en-US" dirty="0"/>
              <a:t>Need to determine if trade or business and if so, if separate from your “health” trade or business – need guidance</a:t>
            </a:r>
          </a:p>
          <a:p>
            <a:r>
              <a:rPr lang="en-US" dirty="0">
                <a:solidFill>
                  <a:srgbClr val="00B050"/>
                </a:solidFill>
              </a:rPr>
              <a:t>Observation: </a:t>
            </a:r>
            <a:r>
              <a:rPr lang="en-US" dirty="0"/>
              <a:t>Designed for lower income partners</a:t>
            </a:r>
          </a:p>
          <a:p>
            <a:endParaRPr lang="en-US" dirty="0"/>
          </a:p>
        </p:txBody>
      </p:sp>
      <p:sp>
        <p:nvSpPr>
          <p:cNvPr id="4" name="Text Placeholder 3"/>
          <p:cNvSpPr>
            <a:spLocks noGrp="1"/>
          </p:cNvSpPr>
          <p:nvPr>
            <p:ph type="body" sz="quarter" idx="13"/>
          </p:nvPr>
        </p:nvSpPr>
        <p:spPr/>
        <p:txBody>
          <a:bodyPr/>
          <a:lstStyle/>
          <a:p>
            <a:r>
              <a:rPr lang="en-US" dirty="0">
                <a:solidFill>
                  <a:srgbClr val="00B050"/>
                </a:solidFill>
              </a:rPr>
              <a:t>VERY SIMPLE example for real estate </a:t>
            </a:r>
          </a:p>
        </p:txBody>
      </p:sp>
      <p:sp>
        <p:nvSpPr>
          <p:cNvPr id="5" name="Title 4"/>
          <p:cNvSpPr>
            <a:spLocks noGrp="1"/>
          </p:cNvSpPr>
          <p:nvPr>
            <p:ph type="title"/>
          </p:nvPr>
        </p:nvSpPr>
        <p:spPr/>
        <p:txBody>
          <a:bodyPr/>
          <a:lstStyle/>
          <a:p>
            <a:r>
              <a:rPr lang="en-US" dirty="0">
                <a:solidFill>
                  <a:srgbClr val="00B050"/>
                </a:solidFill>
              </a:rPr>
              <a:t>Pass-through deduction</a:t>
            </a:r>
          </a:p>
        </p:txBody>
      </p:sp>
    </p:spTree>
    <p:extLst>
      <p:ext uri="{BB962C8B-B14F-4D97-AF65-F5344CB8AC3E}">
        <p14:creationId xmlns:p14="http://schemas.microsoft.com/office/powerpoint/2010/main" val="20415667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rPr>
              <a:t>Individual taxation</a:t>
            </a:r>
          </a:p>
        </p:txBody>
      </p:sp>
    </p:spTree>
    <p:extLst>
      <p:ext uri="{BB962C8B-B14F-4D97-AF65-F5344CB8AC3E}">
        <p14:creationId xmlns:p14="http://schemas.microsoft.com/office/powerpoint/2010/main" val="17047383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Individual taxation</a:t>
            </a:r>
          </a:p>
        </p:txBody>
      </p:sp>
      <p:sp>
        <p:nvSpPr>
          <p:cNvPr id="3" name="Title 2"/>
          <p:cNvSpPr>
            <a:spLocks noGrp="1"/>
          </p:cNvSpPr>
          <p:nvPr>
            <p:ph type="title"/>
          </p:nvPr>
        </p:nvSpPr>
        <p:spPr/>
        <p:txBody>
          <a:bodyPr/>
          <a:lstStyle/>
          <a:p>
            <a:r>
              <a:rPr lang="en-US" dirty="0">
                <a:solidFill>
                  <a:srgbClr val="00B050"/>
                </a:solidFill>
              </a:rPr>
              <a:t>Tax Cuts and Jobs Act of 2017</a:t>
            </a:r>
          </a:p>
        </p:txBody>
      </p:sp>
      <p:graphicFrame>
        <p:nvGraphicFramePr>
          <p:cNvPr id="5" name="Table 4"/>
          <p:cNvGraphicFramePr>
            <a:graphicFrameLocks noGrp="1"/>
          </p:cNvGraphicFramePr>
          <p:nvPr>
            <p:extLst>
              <p:ext uri="{D42A27DB-BD31-4B8C-83A1-F6EECF244321}">
                <p14:modId xmlns:p14="http://schemas.microsoft.com/office/powerpoint/2010/main" val="3925184627"/>
              </p:ext>
            </p:extLst>
          </p:nvPr>
        </p:nvGraphicFramePr>
        <p:xfrm>
          <a:off x="469900" y="1484484"/>
          <a:ext cx="11252199" cy="4225435"/>
        </p:xfrm>
        <a:graphic>
          <a:graphicData uri="http://schemas.openxmlformats.org/drawingml/2006/table">
            <a:tbl>
              <a:tblPr firstRow="1" firstCol="1" bandRow="1">
                <a:tableStyleId>{5C22544A-7EE6-4342-B048-85BDC9FD1C3A}</a:tableStyleId>
              </a:tblPr>
              <a:tblGrid>
                <a:gridCol w="2034792">
                  <a:extLst>
                    <a:ext uri="{9D8B030D-6E8A-4147-A177-3AD203B41FA5}">
                      <a16:colId xmlns:a16="http://schemas.microsoft.com/office/drawing/2014/main" xmlns="" val="20000"/>
                    </a:ext>
                  </a:extLst>
                </a:gridCol>
                <a:gridCol w="3072469">
                  <a:extLst>
                    <a:ext uri="{9D8B030D-6E8A-4147-A177-3AD203B41FA5}">
                      <a16:colId xmlns:a16="http://schemas.microsoft.com/office/drawing/2014/main" xmlns="" val="20001"/>
                    </a:ext>
                  </a:extLst>
                </a:gridCol>
                <a:gridCol w="3072469">
                  <a:extLst>
                    <a:ext uri="{9D8B030D-6E8A-4147-A177-3AD203B41FA5}">
                      <a16:colId xmlns:a16="http://schemas.microsoft.com/office/drawing/2014/main" xmlns="" val="20002"/>
                    </a:ext>
                  </a:extLst>
                </a:gridCol>
                <a:gridCol w="3072469">
                  <a:extLst>
                    <a:ext uri="{9D8B030D-6E8A-4147-A177-3AD203B41FA5}">
                      <a16:colId xmlns:a16="http://schemas.microsoft.com/office/drawing/2014/main" xmlns="" val="20004"/>
                    </a:ext>
                  </a:extLst>
                </a:gridCol>
              </a:tblGrid>
              <a:tr h="389250">
                <a:tc>
                  <a:txBody>
                    <a:bodyPr/>
                    <a:lstStyle/>
                    <a:p>
                      <a:pPr algn="l"/>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a:t>
                      </a:r>
                      <a:r>
                        <a:rPr lang="en-US" sz="1000" i="1" baseline="0" dirty="0">
                          <a:solidFill>
                            <a:schemeClr val="accent1"/>
                          </a:solidFill>
                        </a:rPr>
                        <a:t> </a:t>
                      </a:r>
                      <a:r>
                        <a:rPr lang="en-US" sz="1000" i="1" dirty="0">
                          <a:solidFill>
                            <a:schemeClr val="accent1"/>
                          </a:solidFill>
                        </a:rPr>
                        <a:t>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baseline="0" dirty="0">
                          <a:solidFill>
                            <a:schemeClr val="accent1"/>
                          </a:solidFill>
                        </a:rPr>
                        <a:t>New law</a:t>
                      </a:r>
                      <a:endParaRPr lang="en-US" sz="1000" b="1" dirty="0">
                        <a:solidFill>
                          <a:schemeClr val="accent1"/>
                        </a:solidFill>
                      </a:endParaRP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89366">
                <a:tc>
                  <a:txBody>
                    <a:bodyPr/>
                    <a:lstStyle/>
                    <a:p>
                      <a:pPr algn="l"/>
                      <a:r>
                        <a:rPr lang="en-US" sz="1000" dirty="0">
                          <a:solidFill>
                            <a:schemeClr val="tx1"/>
                          </a:solidFill>
                        </a:rPr>
                        <a:t>Individual </a:t>
                      </a:r>
                      <a:r>
                        <a:rPr lang="en-US" sz="1000" baseline="0" dirty="0">
                          <a:solidFill>
                            <a:schemeClr val="tx1"/>
                          </a:solidFill>
                        </a:rPr>
                        <a:t>income</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t>7 brackets </a:t>
                      </a:r>
                      <a:br>
                        <a:rPr lang="en-US" sz="1000" i="1" dirty="0"/>
                      </a:br>
                      <a:r>
                        <a:rPr lang="en-US" sz="1000" i="1" dirty="0"/>
                        <a:t>Top rate</a:t>
                      </a:r>
                      <a:r>
                        <a:rPr lang="en-US" sz="1000" i="1" baseline="0" dirty="0"/>
                        <a:t> of 39.6% on income &gt;$418,400/$470,700 (single/married filing jointly), plus 0.9% Medicare tax on income &gt;$200k/$250k</a:t>
                      </a:r>
                      <a:endParaRPr lang="en-US" sz="1000" i="1" dirty="0"/>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t>7 brackets</a:t>
                      </a:r>
                    </a:p>
                    <a:p>
                      <a:pPr algn="l"/>
                      <a:r>
                        <a:rPr lang="en-US" sz="1000" b="0" dirty="0"/>
                        <a:t>Top</a:t>
                      </a:r>
                      <a:r>
                        <a:rPr lang="en-US" sz="1000" b="0" baseline="0" dirty="0"/>
                        <a:t> rate of 37% on income &gt;$500k/$600k, p</a:t>
                      </a:r>
                      <a:r>
                        <a:rPr lang="en-US" sz="1000" b="0" baseline="0" dirty="0">
                          <a:solidFill>
                            <a:schemeClr val="tx1"/>
                          </a:solidFill>
                        </a:rPr>
                        <a:t>lus 0.9% Medicare tax on income &gt;$200k/$250k</a:t>
                      </a:r>
                    </a:p>
                    <a:p>
                      <a:pPr algn="l"/>
                      <a:r>
                        <a:rPr lang="en-US" sz="1000" b="0" baseline="0" dirty="0">
                          <a:solidFill>
                            <a:schemeClr val="tx1"/>
                          </a:solidFill>
                        </a:rPr>
                        <a:t>Sunsets 12/31/25</a:t>
                      </a: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000" b="0" baseline="0" dirty="0"/>
                        <a:t>Income thresholds indexed for inflation based on chained CPI instead of CPI (change does not sunset)</a:t>
                      </a:r>
                    </a:p>
                    <a:p>
                      <a:pPr marL="171450" indent="-171450" algn="l">
                        <a:buFont typeface="Arial" panose="020B0604020202020204" pitchFamily="34" charset="0"/>
                        <a:buChar char="•"/>
                      </a:pPr>
                      <a:r>
                        <a:rPr lang="en-US" sz="1000" b="0" baseline="0" dirty="0">
                          <a:solidFill>
                            <a:schemeClr val="tx1"/>
                          </a:solidFill>
                        </a:rPr>
                        <a:t>Creates significant marriage penalty</a:t>
                      </a:r>
                    </a:p>
                    <a:p>
                      <a:pPr marL="171450" indent="-171450" algn="l">
                        <a:buFont typeface="Arial" panose="020B0604020202020204" pitchFamily="34" charset="0"/>
                        <a:buChar char="•"/>
                      </a:pPr>
                      <a:r>
                        <a:rPr lang="en-US" sz="1000" b="0" strike="noStrike" baseline="0" dirty="0">
                          <a:solidFill>
                            <a:schemeClr val="tx1"/>
                          </a:solidFill>
                        </a:rPr>
                        <a:t>Does not include House’s bubble rate</a:t>
                      </a:r>
                      <a:endParaRPr lang="en-US" sz="1000" b="0" strike="noStrike"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33764163"/>
                  </a:ext>
                </a:extLst>
              </a:tr>
              <a:tr h="357448">
                <a:tc>
                  <a:txBody>
                    <a:bodyPr/>
                    <a:lstStyle/>
                    <a:p>
                      <a:pPr algn="l"/>
                      <a:r>
                        <a:rPr lang="en-US" sz="1000" dirty="0">
                          <a:solidFill>
                            <a:schemeClr val="tx1"/>
                          </a:solidFill>
                        </a:rPr>
                        <a:t>Standard </a:t>
                      </a:r>
                      <a:r>
                        <a:rPr lang="en-US" sz="1000" baseline="0" dirty="0">
                          <a:solidFill>
                            <a:schemeClr val="tx1"/>
                          </a:solidFill>
                        </a:rPr>
                        <a:t>deduction</a:t>
                      </a:r>
                      <a:endParaRPr lang="en-US" sz="1000" dirty="0">
                        <a:solidFill>
                          <a:schemeClr val="tx1"/>
                        </a:solidFill>
                      </a:endParaRPr>
                    </a:p>
                  </a:txBody>
                  <a:tcPr marT="18288" marB="18288"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baseline="0" dirty="0"/>
                        <a:t>$6,350/$12,700</a:t>
                      </a:r>
                      <a:endParaRPr lang="en-US" sz="1000" i="1" dirty="0"/>
                    </a:p>
                  </a:txBody>
                  <a:tcPr marT="18288" marB="18288"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t>$12k/$24k through 2025</a:t>
                      </a:r>
                    </a:p>
                  </a:txBody>
                  <a:tcPr marT="18288" marB="18288"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n-US" sz="1000" b="0" dirty="0"/>
                        <a:t>Indexed for</a:t>
                      </a:r>
                      <a:r>
                        <a:rPr lang="en-US" sz="1000" b="0" baseline="0" dirty="0"/>
                        <a:t> inflation based on chained CPI after 12/31/19</a:t>
                      </a:r>
                      <a:endParaRPr lang="en-US" sz="1000" b="0" dirty="0"/>
                    </a:p>
                  </a:txBody>
                  <a:tcPr marT="18288" marB="18288"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9427148"/>
                  </a:ext>
                </a:extLst>
              </a:tr>
              <a:tr h="670215">
                <a:tc>
                  <a:txBody>
                    <a:bodyPr/>
                    <a:lstStyle/>
                    <a:p>
                      <a:pPr algn="l"/>
                      <a:r>
                        <a:rPr lang="en-US" sz="1000" dirty="0">
                          <a:solidFill>
                            <a:schemeClr val="tx1"/>
                          </a:solidFill>
                        </a:rPr>
                        <a:t>Personal</a:t>
                      </a:r>
                      <a:r>
                        <a:rPr lang="en-US" sz="1000" baseline="0" dirty="0">
                          <a:solidFill>
                            <a:schemeClr val="tx1"/>
                          </a:solidFill>
                        </a:rPr>
                        <a:t> exemption</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t>$4,050</a:t>
                      </a:r>
                      <a:r>
                        <a:rPr lang="en-US" sz="1000" i="1" baseline="0" dirty="0"/>
                        <a:t> exemption for each member of household, phased out for higher AGIs</a:t>
                      </a:r>
                      <a:endParaRPr lang="en-US" sz="1000" i="1" dirty="0"/>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kern="1200" baseline="0" dirty="0">
                          <a:solidFill>
                            <a:schemeClr val="dk1"/>
                          </a:solidFill>
                          <a:latin typeface="+mn-lt"/>
                          <a:ea typeface="+mn-ea"/>
                          <a:cs typeface="+mn-cs"/>
                        </a:rPr>
                        <a:t>Repealed through 2025</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66046366"/>
                  </a:ext>
                </a:extLst>
              </a:tr>
              <a:tr h="510640">
                <a:tc>
                  <a:txBody>
                    <a:bodyPr/>
                    <a:lstStyle/>
                    <a:p>
                      <a:pPr algn="l"/>
                      <a:r>
                        <a:rPr lang="en-US" sz="1000" dirty="0">
                          <a:solidFill>
                            <a:schemeClr val="tx1"/>
                          </a:solidFill>
                        </a:rPr>
                        <a:t>Limitation on itemized deductions</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t>Pease limitation for AGI</a:t>
                      </a:r>
                      <a:r>
                        <a:rPr lang="en-US" sz="1000" i="1" baseline="0" dirty="0"/>
                        <a:t> </a:t>
                      </a:r>
                      <a:r>
                        <a:rPr lang="en-US" sz="1000" i="1" dirty="0"/>
                        <a:t>&gt;$261,000/$313,800</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Repealed through 2025</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0" dirty="0"/>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08516">
                <a:tc>
                  <a:txBody>
                    <a:bodyPr/>
                    <a:lstStyle/>
                    <a:p>
                      <a:pPr algn="l"/>
                      <a:r>
                        <a:rPr lang="en-US" sz="1000" dirty="0">
                          <a:solidFill>
                            <a:schemeClr val="tx1"/>
                          </a:solidFill>
                        </a:rPr>
                        <a:t>Child</a:t>
                      </a:r>
                      <a:r>
                        <a:rPr lang="en-US" sz="1000" baseline="0" dirty="0">
                          <a:solidFill>
                            <a:schemeClr val="tx1"/>
                          </a:solidFill>
                        </a:rPr>
                        <a:t> tax credit</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t>$1k credit per child under age 17; phase out for</a:t>
                      </a:r>
                      <a:r>
                        <a:rPr lang="en-US" sz="1000" i="1" baseline="0" dirty="0"/>
                        <a:t> AGI &gt;$75k/$110k</a:t>
                      </a:r>
                      <a:endParaRPr lang="en-US" sz="1000" i="1" dirty="0"/>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t>$2k</a:t>
                      </a:r>
                      <a:r>
                        <a:rPr lang="en-US" sz="1000" b="0" baseline="0" dirty="0"/>
                        <a:t> credit per child under age 17 (refundable up to $1,400) and $500 per non-child dependent (non-refundable), through 2025</a:t>
                      </a:r>
                      <a:endParaRPr lang="en-US" sz="1000" b="0" dirty="0"/>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t>Phase out increased to $200k/$400k</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t>SSN required for each child, but not for non-child dependents</a:t>
                      </a:r>
                      <a:endParaRPr lang="en-US" sz="1000" b="0" baseline="0" dirty="0">
                        <a:solidFill>
                          <a:schemeClr val="tx1"/>
                        </a:solidFill>
                      </a:endParaRPr>
                    </a:p>
                  </a:txBody>
                  <a:tcPr marT="91440" marB="9144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r>
                        <a:rPr lang="en-US" sz="1000" b="0" baseline="0" dirty="0"/>
                        <a:t>Indexed for inflation based on chained CPI</a:t>
                      </a:r>
                    </a:p>
                  </a:txBody>
                  <a:tcPr marT="91440" marB="9144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779723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Individual taxation (continued)</a:t>
            </a:r>
          </a:p>
        </p:txBody>
      </p:sp>
      <p:sp>
        <p:nvSpPr>
          <p:cNvPr id="3" name="Title 2"/>
          <p:cNvSpPr>
            <a:spLocks noGrp="1"/>
          </p:cNvSpPr>
          <p:nvPr>
            <p:ph type="title"/>
          </p:nvPr>
        </p:nvSpPr>
        <p:spPr/>
        <p:txBody>
          <a:bodyPr/>
          <a:lstStyle/>
          <a:p>
            <a:r>
              <a:rPr lang="en-US" dirty="0">
                <a:solidFill>
                  <a:srgbClr val="00B050"/>
                </a:solidFill>
              </a:rPr>
              <a:t>Tax Cuts and Jobs Act of 2017</a:t>
            </a:r>
          </a:p>
        </p:txBody>
      </p:sp>
      <p:graphicFrame>
        <p:nvGraphicFramePr>
          <p:cNvPr id="5" name="Table 4"/>
          <p:cNvGraphicFramePr>
            <a:graphicFrameLocks noGrp="1"/>
          </p:cNvGraphicFramePr>
          <p:nvPr>
            <p:extLst>
              <p:ext uri="{D42A27DB-BD31-4B8C-83A1-F6EECF244321}">
                <p14:modId xmlns:p14="http://schemas.microsoft.com/office/powerpoint/2010/main" val="3862430625"/>
              </p:ext>
            </p:extLst>
          </p:nvPr>
        </p:nvGraphicFramePr>
        <p:xfrm>
          <a:off x="469900" y="1493942"/>
          <a:ext cx="11252200" cy="4835738"/>
        </p:xfrm>
        <a:graphic>
          <a:graphicData uri="http://schemas.openxmlformats.org/drawingml/2006/table">
            <a:tbl>
              <a:tblPr firstRow="1" firstCol="1" bandRow="1">
                <a:tableStyleId>{5C22544A-7EE6-4342-B048-85BDC9FD1C3A}</a:tableStyleId>
              </a:tblPr>
              <a:tblGrid>
                <a:gridCol w="1960465">
                  <a:extLst>
                    <a:ext uri="{9D8B030D-6E8A-4147-A177-3AD203B41FA5}">
                      <a16:colId xmlns:a16="http://schemas.microsoft.com/office/drawing/2014/main" xmlns="" val="20000"/>
                    </a:ext>
                  </a:extLst>
                </a:gridCol>
                <a:gridCol w="3097245">
                  <a:extLst>
                    <a:ext uri="{9D8B030D-6E8A-4147-A177-3AD203B41FA5}">
                      <a16:colId xmlns:a16="http://schemas.microsoft.com/office/drawing/2014/main" xmlns="" val="20001"/>
                    </a:ext>
                  </a:extLst>
                </a:gridCol>
                <a:gridCol w="3097245">
                  <a:extLst>
                    <a:ext uri="{9D8B030D-6E8A-4147-A177-3AD203B41FA5}">
                      <a16:colId xmlns:a16="http://schemas.microsoft.com/office/drawing/2014/main" xmlns="" val="20002"/>
                    </a:ext>
                  </a:extLst>
                </a:gridCol>
                <a:gridCol w="3097245">
                  <a:extLst>
                    <a:ext uri="{9D8B030D-6E8A-4147-A177-3AD203B41FA5}">
                      <a16:colId xmlns:a16="http://schemas.microsoft.com/office/drawing/2014/main" xmlns="" val="20004"/>
                    </a:ext>
                  </a:extLst>
                </a:gridCol>
              </a:tblGrid>
              <a:tr h="356691">
                <a:tc>
                  <a:txBody>
                    <a:bodyPr/>
                    <a:lstStyle/>
                    <a:p>
                      <a:pPr algn="l"/>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baseline="0" dirty="0">
                          <a:solidFill>
                            <a:schemeClr val="accent1"/>
                          </a:solidFill>
                        </a:rPr>
                        <a:t>New law</a:t>
                      </a:r>
                      <a:endParaRPr lang="en-US" sz="1000" b="1" dirty="0">
                        <a:solidFill>
                          <a:schemeClr val="accent1"/>
                        </a:solidFill>
                      </a:endParaRP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05220">
                <a:tc>
                  <a:txBody>
                    <a:bodyPr/>
                    <a:lstStyle/>
                    <a:p>
                      <a:pPr algn="l"/>
                      <a:r>
                        <a:rPr lang="en-US" sz="1000" dirty="0">
                          <a:solidFill>
                            <a:schemeClr val="tx1"/>
                          </a:solidFill>
                        </a:rPr>
                        <a:t>AMT</a:t>
                      </a: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i="1" dirty="0"/>
                        <a:t>26%/28% on alternative minimum taxable</a:t>
                      </a:r>
                      <a:r>
                        <a:rPr lang="en-US" sz="1000" i="1" baseline="0" dirty="0"/>
                        <a:t> income (AMTI); 2017 exemption $54,300/$84,500 (single/married filing jointly); phased out for AMTI &gt;$120,700/$160,900</a:t>
                      </a:r>
                      <a:endParaRPr lang="en-US" sz="1000" i="1" dirty="0"/>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kern="1200" baseline="0" dirty="0">
                          <a:solidFill>
                            <a:schemeClr val="tx1"/>
                          </a:solidFill>
                          <a:latin typeface="+mn-lt"/>
                          <a:ea typeface="+mn-ea"/>
                          <a:cs typeface="+mn-cs"/>
                        </a:rPr>
                        <a:t>Exemption increased to $70,300/$109,400 and </a:t>
                      </a:r>
                      <a:r>
                        <a:rPr lang="en-US" sz="1000" b="0" kern="1200" baseline="0" dirty="0" err="1">
                          <a:solidFill>
                            <a:schemeClr val="tx1"/>
                          </a:solidFill>
                          <a:latin typeface="+mn-lt"/>
                          <a:ea typeface="+mn-ea"/>
                          <a:cs typeface="+mn-cs"/>
                        </a:rPr>
                        <a:t>phaseout</a:t>
                      </a:r>
                      <a:r>
                        <a:rPr lang="en-US" sz="1000" b="0" kern="1200" baseline="0" dirty="0">
                          <a:solidFill>
                            <a:schemeClr val="tx1"/>
                          </a:solidFill>
                          <a:latin typeface="+mn-lt"/>
                          <a:ea typeface="+mn-ea"/>
                          <a:cs typeface="+mn-cs"/>
                        </a:rPr>
                        <a:t> thresholds increased to $500k/$1M, through 2025</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0857840"/>
                  </a:ext>
                </a:extLst>
              </a:tr>
              <a:tr h="967824">
                <a:tc>
                  <a:txBody>
                    <a:bodyPr/>
                    <a:lstStyle/>
                    <a:p>
                      <a:pPr algn="l"/>
                      <a:r>
                        <a:rPr lang="en-US" sz="1000" dirty="0">
                          <a:solidFill>
                            <a:schemeClr val="tx1"/>
                          </a:solidFill>
                        </a:rPr>
                        <a:t>Estate tax, generation-skipping</a:t>
                      </a:r>
                      <a:r>
                        <a:rPr lang="en-US" sz="1000" baseline="0" dirty="0">
                          <a:solidFill>
                            <a:schemeClr val="tx1"/>
                          </a:solidFill>
                        </a:rPr>
                        <a:t> </a:t>
                      </a:r>
                      <a:r>
                        <a:rPr lang="en-US" sz="1000" dirty="0">
                          <a:solidFill>
                            <a:schemeClr val="tx1"/>
                          </a:solidFill>
                        </a:rPr>
                        <a:t>tax,</a:t>
                      </a:r>
                      <a:r>
                        <a:rPr lang="en-US" sz="1000" baseline="0" dirty="0">
                          <a:solidFill>
                            <a:schemeClr val="tx1"/>
                          </a:solidFill>
                        </a:rPr>
                        <a:t> and gift tax</a:t>
                      </a:r>
                      <a:endParaRPr lang="en-US" sz="1000" dirty="0">
                        <a:solidFill>
                          <a:schemeClr val="tx1"/>
                        </a:solidFill>
                      </a:endParaRPr>
                    </a:p>
                  </a:txBody>
                  <a:tcPr marT="91440" marB="91440"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i="1" kern="1200" dirty="0">
                          <a:solidFill>
                            <a:schemeClr val="dk1"/>
                          </a:solidFill>
                          <a:latin typeface="+mn-lt"/>
                          <a:ea typeface="+mn-ea"/>
                          <a:cs typeface="+mn-cs"/>
                        </a:rPr>
                        <a:t>40% top estate, gift, and generation-skipping tax rate; exemption $5M/$10M, adjusted annually for inflation ($5.6M/$11.2M in 2018)</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mn-lt"/>
                          <a:ea typeface="+mn-ea"/>
                          <a:cs typeface="+mn-cs"/>
                        </a:rPr>
                        <a:t>40% estate and gift tax after exemption of $10M/$20M; increased exemption sunsets 12/31/25</a:t>
                      </a: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Stepped-up basis</a:t>
                      </a:r>
                      <a:r>
                        <a:rPr lang="en-US" sz="1000" b="0" baseline="0" dirty="0">
                          <a:solidFill>
                            <a:schemeClr val="tx1"/>
                          </a:solidFill>
                        </a:rPr>
                        <a:t> maintained</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Modified exemption indexed for inflation after 2011</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dirty="0">
                          <a:solidFill>
                            <a:schemeClr val="tx1"/>
                          </a:solidFill>
                        </a:rPr>
                        <a:t>No change made to generation-skipping tax</a:t>
                      </a:r>
                      <a:endParaRPr lang="en-US" sz="1000" b="0" dirty="0">
                        <a:solidFill>
                          <a:schemeClr val="tx1"/>
                        </a:solidFill>
                      </a:endParaRPr>
                    </a:p>
                  </a:txBody>
                  <a:tcPr marT="91440" marB="91440">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435931">
                <a:tc>
                  <a:txBody>
                    <a:bodyPr/>
                    <a:lstStyle/>
                    <a:p>
                      <a:pPr algn="l"/>
                      <a:r>
                        <a:rPr lang="en-US" sz="1000" dirty="0">
                          <a:solidFill>
                            <a:schemeClr val="tx1"/>
                          </a:solidFill>
                        </a:rPr>
                        <a:t>State and local tax</a:t>
                      </a:r>
                      <a:r>
                        <a:rPr lang="en-US" sz="1000" baseline="0" dirty="0">
                          <a:solidFill>
                            <a:schemeClr val="tx1"/>
                          </a:solidFill>
                        </a:rPr>
                        <a:t> (SALT) deduction</a:t>
                      </a:r>
                      <a:endParaRPr lang="en-US" sz="1000" dirty="0">
                        <a:solidFill>
                          <a:schemeClr val="tx1"/>
                        </a:solidFill>
                      </a:endParaRPr>
                    </a:p>
                  </a:txBody>
                  <a:tcPr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i="1" dirty="0"/>
                        <a:t>State and local income and property taxes or sales</a:t>
                      </a:r>
                      <a:r>
                        <a:rPr lang="en-US" sz="1000" b="0" i="1" baseline="0" dirty="0"/>
                        <a:t> taxes </a:t>
                      </a:r>
                      <a:r>
                        <a:rPr lang="en-US" sz="1000" b="0" i="1" dirty="0"/>
                        <a:t>fully deductible</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Up </a:t>
                      </a:r>
                      <a:r>
                        <a:rPr lang="en-US" sz="1000" b="0" baseline="0" dirty="0">
                          <a:solidFill>
                            <a:schemeClr val="tx1"/>
                          </a:solidFill>
                        </a:rPr>
                        <a:t>to $10k of SALT deductible (any combination of property, income, sales taxes)</a:t>
                      </a:r>
                    </a:p>
                    <a:p>
                      <a:pPr marL="171450" indent="-171450" algn="l">
                        <a:buFont typeface="Arial" panose="020B0604020202020204" pitchFamily="34" charset="0"/>
                        <a:buChar char="•"/>
                      </a:pPr>
                      <a:r>
                        <a:rPr lang="en-US" sz="1000" b="0" dirty="0">
                          <a:solidFill>
                            <a:schemeClr val="tx1"/>
                          </a:solidFill>
                        </a:rPr>
                        <a:t>Deduction</a:t>
                      </a:r>
                      <a:r>
                        <a:rPr lang="en-US" sz="1000" b="0" baseline="0" dirty="0">
                          <a:solidFill>
                            <a:schemeClr val="tx1"/>
                          </a:solidFill>
                        </a:rPr>
                        <a:t> still allowed for taxes accrued in business</a:t>
                      </a:r>
                    </a:p>
                    <a:p>
                      <a:pPr marL="171450" indent="-171450" algn="l">
                        <a:buFont typeface="Arial" panose="020B0604020202020204" pitchFamily="34" charset="0"/>
                        <a:buChar char="•"/>
                      </a:pPr>
                      <a:r>
                        <a:rPr lang="en-US" sz="1000" b="0" baseline="0" dirty="0">
                          <a:solidFill>
                            <a:schemeClr val="tx1"/>
                          </a:solidFill>
                        </a:rPr>
                        <a:t>$10k not inflation indexed</a:t>
                      </a:r>
                    </a:p>
                    <a:p>
                      <a:pPr marL="171450" indent="-171450" algn="l">
                        <a:buFont typeface="Arial" panose="020B0604020202020204" pitchFamily="34" charset="0"/>
                        <a:buChar char="•"/>
                      </a:pPr>
                      <a:r>
                        <a:rPr lang="en-US" sz="1000" b="0" baseline="0" dirty="0">
                          <a:solidFill>
                            <a:schemeClr val="tx1"/>
                          </a:solidFill>
                        </a:rPr>
                        <a:t>Sunsets 12/31/25</a:t>
                      </a:r>
                      <a:endParaRPr lang="en-US" sz="1000" b="0" dirty="0">
                        <a:solidFill>
                          <a:schemeClr val="tx1"/>
                        </a:solidFill>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baseline="0">
                          <a:solidFill>
                            <a:schemeClr val="tx1"/>
                          </a:solidFill>
                        </a:rPr>
                        <a:t>Prepayments </a:t>
                      </a:r>
                      <a:r>
                        <a:rPr lang="en-US" sz="1000" b="0" baseline="0" dirty="0">
                          <a:solidFill>
                            <a:schemeClr val="tx1"/>
                          </a:solidFill>
                        </a:rPr>
                        <a:t>of 2018 income taxes in 2017 treated as paid in 2018</a:t>
                      </a:r>
                      <a:endParaRPr lang="en-US" sz="1000" b="0" strike="sngStrike" dirty="0">
                        <a:solidFill>
                          <a:schemeClr val="tx1"/>
                        </a:solidFill>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70072">
                <a:tc>
                  <a:txBody>
                    <a:bodyPr/>
                    <a:lstStyle/>
                    <a:p>
                      <a:pPr algn="l"/>
                      <a:r>
                        <a:rPr lang="en-US" sz="1000" dirty="0">
                          <a:solidFill>
                            <a:schemeClr val="tx1"/>
                          </a:solidFill>
                        </a:rPr>
                        <a:t>Mortgage interest deduction</a:t>
                      </a:r>
                    </a:p>
                  </a:txBody>
                  <a:tcPr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i="1" dirty="0"/>
                        <a:t>Deduction</a:t>
                      </a:r>
                      <a:r>
                        <a:rPr lang="en-US" sz="1000" i="1" baseline="0" dirty="0"/>
                        <a:t> on f</a:t>
                      </a:r>
                      <a:r>
                        <a:rPr lang="en-US" sz="1000" i="1" dirty="0"/>
                        <a:t>irst $500k/$1M (married filing</a:t>
                      </a:r>
                      <a:r>
                        <a:rPr lang="en-US" sz="1000" i="1" baseline="0" dirty="0"/>
                        <a:t> individually/all others) </a:t>
                      </a:r>
                      <a:r>
                        <a:rPr lang="en-US" sz="1000" i="1" dirty="0"/>
                        <a:t>of debt used to secure</a:t>
                      </a:r>
                      <a:r>
                        <a:rPr lang="en-US" sz="1000" i="1" baseline="0" dirty="0"/>
                        <a:t> primary or secondary residence, or first $50k/$100k of home equity debt</a:t>
                      </a:r>
                      <a:endParaRPr lang="en-US" sz="1000" i="1" dirty="0"/>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kern="1200" baseline="0" dirty="0">
                          <a:solidFill>
                            <a:schemeClr val="tx1"/>
                          </a:solidFill>
                          <a:latin typeface="+mn-lt"/>
                          <a:ea typeface="+mn-ea"/>
                          <a:cs typeface="+mn-cs"/>
                        </a:rPr>
                        <a:t>Interest deductible on first $375k/$750k of acquisition indebtedness incurred after 12/14/17; home equity debt not deductible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tx1"/>
                          </a:solidFill>
                        </a:rPr>
                        <a:t>Changes sunset 12/31/25, after which debt</a:t>
                      </a:r>
                      <a:r>
                        <a:rPr lang="en-US" sz="1000" b="0" baseline="0" dirty="0">
                          <a:solidFill>
                            <a:schemeClr val="tx1"/>
                          </a:solidFill>
                        </a:rPr>
                        <a:t> incurred at any time will be subject to current law</a:t>
                      </a:r>
                      <a:endParaRPr lang="en-US" sz="1000" b="0" dirty="0">
                        <a:solidFill>
                          <a:schemeClr val="tx1"/>
                        </a:solidFill>
                      </a:endParaRP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000" b="0" baseline="0" dirty="0">
                          <a:solidFill>
                            <a:schemeClr val="tx1"/>
                          </a:solidFill>
                        </a:rPr>
                        <a:t>Higher limitation than in House bill, and not limited to primary residence only</a:t>
                      </a:r>
                    </a:p>
                  </a:txBody>
                  <a:tcP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8988743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Individual taxation (continued)</a:t>
            </a:r>
          </a:p>
        </p:txBody>
      </p:sp>
      <p:sp>
        <p:nvSpPr>
          <p:cNvPr id="3" name="Title 2"/>
          <p:cNvSpPr>
            <a:spLocks noGrp="1"/>
          </p:cNvSpPr>
          <p:nvPr>
            <p:ph type="title"/>
          </p:nvPr>
        </p:nvSpPr>
        <p:spPr/>
        <p:txBody>
          <a:bodyPr/>
          <a:lstStyle/>
          <a:p>
            <a:r>
              <a:rPr lang="en-US" dirty="0">
                <a:solidFill>
                  <a:srgbClr val="00B050"/>
                </a:solidFill>
              </a:rPr>
              <a:t>Tax Cuts and Jobs Act of 2017</a:t>
            </a:r>
          </a:p>
        </p:txBody>
      </p:sp>
      <p:graphicFrame>
        <p:nvGraphicFramePr>
          <p:cNvPr id="5" name="Table 4"/>
          <p:cNvGraphicFramePr>
            <a:graphicFrameLocks noGrp="1"/>
          </p:cNvGraphicFramePr>
          <p:nvPr>
            <p:extLst>
              <p:ext uri="{D42A27DB-BD31-4B8C-83A1-F6EECF244321}">
                <p14:modId xmlns:p14="http://schemas.microsoft.com/office/powerpoint/2010/main" val="3589363894"/>
              </p:ext>
            </p:extLst>
          </p:nvPr>
        </p:nvGraphicFramePr>
        <p:xfrm>
          <a:off x="469900" y="1493943"/>
          <a:ext cx="11252200" cy="1686151"/>
        </p:xfrm>
        <a:graphic>
          <a:graphicData uri="http://schemas.openxmlformats.org/drawingml/2006/table">
            <a:tbl>
              <a:tblPr firstRow="1" firstCol="1" bandRow="1">
                <a:tableStyleId>{5C22544A-7EE6-4342-B048-85BDC9FD1C3A}</a:tableStyleId>
              </a:tblPr>
              <a:tblGrid>
                <a:gridCol w="1960465">
                  <a:extLst>
                    <a:ext uri="{9D8B030D-6E8A-4147-A177-3AD203B41FA5}">
                      <a16:colId xmlns:a16="http://schemas.microsoft.com/office/drawing/2014/main" xmlns="" val="20000"/>
                    </a:ext>
                  </a:extLst>
                </a:gridCol>
                <a:gridCol w="3097245">
                  <a:extLst>
                    <a:ext uri="{9D8B030D-6E8A-4147-A177-3AD203B41FA5}">
                      <a16:colId xmlns:a16="http://schemas.microsoft.com/office/drawing/2014/main" xmlns="" val="20001"/>
                    </a:ext>
                  </a:extLst>
                </a:gridCol>
                <a:gridCol w="3097245">
                  <a:extLst>
                    <a:ext uri="{9D8B030D-6E8A-4147-A177-3AD203B41FA5}">
                      <a16:colId xmlns:a16="http://schemas.microsoft.com/office/drawing/2014/main" xmlns="" val="20002"/>
                    </a:ext>
                  </a:extLst>
                </a:gridCol>
                <a:gridCol w="3097245">
                  <a:extLst>
                    <a:ext uri="{9D8B030D-6E8A-4147-A177-3AD203B41FA5}">
                      <a16:colId xmlns:a16="http://schemas.microsoft.com/office/drawing/2014/main" xmlns="" val="20004"/>
                    </a:ext>
                  </a:extLst>
                </a:gridCol>
              </a:tblGrid>
              <a:tr h="374577">
                <a:tc>
                  <a:txBody>
                    <a:bodyPr/>
                    <a:lstStyle/>
                    <a:p>
                      <a:pPr algn="l"/>
                      <a:endParaRPr lang="en-US" sz="1000" dirty="0"/>
                    </a:p>
                  </a:txBody>
                  <a:tcPr marT="91440" marB="91440">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i="1" dirty="0">
                          <a:solidFill>
                            <a:schemeClr val="accent1"/>
                          </a:solidFill>
                        </a:rPr>
                        <a:t>Previous law</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baseline="0" dirty="0">
                          <a:solidFill>
                            <a:schemeClr val="accent1"/>
                          </a:solidFill>
                        </a:rPr>
                        <a:t>New law</a:t>
                      </a:r>
                      <a:endParaRPr lang="en-US" sz="1000" b="1" dirty="0">
                        <a:solidFill>
                          <a:schemeClr val="accent1"/>
                        </a:solidFill>
                      </a:endParaRP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1" dirty="0">
                          <a:solidFill>
                            <a:schemeClr val="accent1"/>
                          </a:solidFill>
                        </a:rPr>
                        <a:t>Notes &amp; observations</a:t>
                      </a:r>
                    </a:p>
                  </a:txBody>
                  <a:tcPr marT="91440" marB="91440" anchor="ctr">
                    <a:lnL w="12700" cmpd="sng">
                      <a:noFill/>
                    </a:lnL>
                    <a:lnR w="12700" cmpd="sng">
                      <a:noFill/>
                    </a:lnR>
                    <a:lnT w="38100" cap="flat" cmpd="sng" algn="ctr">
                      <a:solidFill>
                        <a:schemeClr val="accent1"/>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82656">
                <a:tc>
                  <a:txBody>
                    <a:bodyPr/>
                    <a:lstStyle/>
                    <a:p>
                      <a:pPr algn="l"/>
                      <a:r>
                        <a:rPr lang="en-US" sz="1000" dirty="0">
                          <a:solidFill>
                            <a:schemeClr val="tx1"/>
                          </a:solidFill>
                        </a:rPr>
                        <a:t>Affordable</a:t>
                      </a:r>
                      <a:r>
                        <a:rPr lang="en-US" sz="1000" baseline="0" dirty="0">
                          <a:solidFill>
                            <a:schemeClr val="tx1"/>
                          </a:solidFill>
                        </a:rPr>
                        <a:t> Care Act</a:t>
                      </a:r>
                      <a:endParaRPr lang="en-US" sz="1000" dirty="0">
                        <a:solidFill>
                          <a:schemeClr val="tx1"/>
                        </a:solidFill>
                      </a:endParaRPr>
                    </a:p>
                  </a:txBody>
                  <a:tcPr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i="1" dirty="0">
                          <a:solidFill>
                            <a:schemeClr val="tx1"/>
                          </a:solidFill>
                        </a:rPr>
                        <a:t>Those who fail to maintain health coverage</a:t>
                      </a:r>
                      <a:r>
                        <a:rPr lang="en-US" sz="1000" i="1" baseline="0" dirty="0">
                          <a:solidFill>
                            <a:schemeClr val="tx1"/>
                          </a:solidFill>
                        </a:rPr>
                        <a:t> owe</a:t>
                      </a:r>
                      <a:r>
                        <a:rPr lang="en-US" sz="1000" i="1" dirty="0">
                          <a:solidFill>
                            <a:schemeClr val="tx1"/>
                          </a:solidFill>
                        </a:rPr>
                        <a:t> penalty of 2.5% of AGI, or $695 per adult/$347.50 per child in 2017</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Penalty lowered to $0, effective for months beginning after 12/31/18</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b="0" strike="noStrike" dirty="0">
                          <a:solidFill>
                            <a:schemeClr val="tx1"/>
                          </a:solidFill>
                        </a:rPr>
                        <a:t>Unlike</a:t>
                      </a:r>
                      <a:r>
                        <a:rPr lang="en-US" sz="1000" b="0" strike="noStrike" baseline="0" dirty="0">
                          <a:solidFill>
                            <a:schemeClr val="tx1"/>
                          </a:solidFill>
                        </a:rPr>
                        <a:t> most individual income tax provisions, does not sunset after 2025</a:t>
                      </a:r>
                      <a:endParaRPr lang="en-US" sz="1000" b="0" strike="noStrike" dirty="0">
                        <a:solidFill>
                          <a:schemeClr val="tx1"/>
                        </a:solidFill>
                      </a:endParaRP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33837911"/>
                  </a:ext>
                </a:extLst>
              </a:tr>
              <a:tr h="628918">
                <a:tc>
                  <a:txBody>
                    <a:bodyPr/>
                    <a:lstStyle/>
                    <a:p>
                      <a:pPr algn="l"/>
                      <a:r>
                        <a:rPr lang="en-US" sz="1000" dirty="0">
                          <a:solidFill>
                            <a:schemeClr val="tx1"/>
                          </a:solidFill>
                        </a:rPr>
                        <a:t>Carried interest</a:t>
                      </a:r>
                    </a:p>
                  </a:txBody>
                  <a:tcPr anchor="ct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en-US" sz="1000" i="1" dirty="0"/>
                        <a:t>Taxed as long-term investment income</a:t>
                      </a:r>
                    </a:p>
                  </a:txBody>
                  <a:tcPr>
                    <a:lnL w="12700" cmpd="sng">
                      <a:noFill/>
                    </a:lnL>
                    <a:lnR w="12700" cmpd="sng">
                      <a:noFill/>
                    </a:lnR>
                    <a:lnT w="6350" cap="flat" cmpd="sng" algn="ctr">
                      <a:solidFill>
                        <a:schemeClr val="accent6">
                          <a:lumMod val="60000"/>
                          <a:lumOff val="40000"/>
                        </a:schemeClr>
                      </a:solidFill>
                      <a:prstDash val="solid"/>
                      <a:round/>
                      <a:headEnd type="none" w="med" len="med"/>
                      <a:tailEnd type="none" w="med" len="med"/>
                    </a:lnT>
                    <a:lnB w="6350"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Adds holding period requirement of 3 years for gains with respect to</a:t>
                      </a:r>
                      <a:r>
                        <a:rPr lang="en-US" sz="1000" b="0" baseline="0" dirty="0">
                          <a:solidFill>
                            <a:schemeClr val="tx1"/>
                          </a:solidFill>
                        </a:rPr>
                        <a:t> </a:t>
                      </a:r>
                      <a:r>
                        <a:rPr lang="en-US" sz="1000" b="0" dirty="0">
                          <a:solidFill>
                            <a:schemeClr val="tx1"/>
                          </a:solidFill>
                        </a:rPr>
                        <a:t> carried interest in an investment or real estate interest </a:t>
                      </a:r>
                    </a:p>
                  </a:txBody>
                  <a:tcPr>
                    <a:lnL w="12700" cmpd="sng">
                      <a:noFill/>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482229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5854" r="5854"/>
          <a:stretch>
            <a:fillRect/>
          </a:stretch>
        </p:blipFill>
        <p:spPr/>
      </p:pic>
      <p:sp>
        <p:nvSpPr>
          <p:cNvPr id="8" name="Content Placeholder 7"/>
          <p:cNvSpPr>
            <a:spLocks noGrp="1"/>
          </p:cNvSpPr>
          <p:nvPr>
            <p:ph sz="quarter" idx="10"/>
          </p:nvPr>
        </p:nvSpPr>
        <p:spPr>
          <a:xfrm>
            <a:off x="469900" y="1665290"/>
            <a:ext cx="4333663" cy="4235977"/>
          </a:xfrm>
        </p:spPr>
        <p:txBody>
          <a:bodyPr/>
          <a:lstStyle/>
          <a:p>
            <a:pPr>
              <a:spcAft>
                <a:spcPts val="600"/>
              </a:spcAft>
            </a:pPr>
            <a:r>
              <a:rPr lang="en-US" sz="1500" dirty="0"/>
              <a:t>Some other provisions of note:</a:t>
            </a:r>
          </a:p>
          <a:p>
            <a:pPr marL="223838" lvl="1" indent="-223838">
              <a:spcAft>
                <a:spcPts val="600"/>
              </a:spcAft>
            </a:pPr>
            <a:r>
              <a:rPr lang="en-US" sz="1500" dirty="0"/>
              <a:t>Permanent increase in charitable giving deduction from 50% of income to 60% (no sunset)</a:t>
            </a:r>
          </a:p>
          <a:p>
            <a:pPr marL="223838" lvl="1" indent="-223838">
              <a:spcAft>
                <a:spcPts val="600"/>
              </a:spcAft>
            </a:pPr>
            <a:r>
              <a:rPr lang="en-US" sz="1500" dirty="0"/>
              <a:t>Suspension of deductions for most personal casualty losses, tax preparation, unreimbursed business expenses, expenses for the production or collection of income, moving expenses (other than members of the armed forces), effective for tax years 2018-2025</a:t>
            </a:r>
          </a:p>
          <a:p>
            <a:pPr marL="223838" lvl="1" indent="-223838">
              <a:spcAft>
                <a:spcPts val="600"/>
              </a:spcAft>
            </a:pPr>
            <a:r>
              <a:rPr lang="en-US" sz="1500" dirty="0"/>
              <a:t>Permanent repeal of deduction for alimony payments, for agreements executed after 12/31/18 (no sunset)</a:t>
            </a:r>
          </a:p>
          <a:p>
            <a:pPr marL="223838" lvl="1" indent="-223838">
              <a:spcAft>
                <a:spcPts val="600"/>
              </a:spcAft>
            </a:pPr>
            <a:r>
              <a:rPr lang="en-US" sz="1500" dirty="0"/>
              <a:t>Temporarily lower floor for medical expense deduction, effective for 2017 and 2018</a:t>
            </a:r>
          </a:p>
        </p:txBody>
      </p:sp>
      <p:sp>
        <p:nvSpPr>
          <p:cNvPr id="2" name="Text Placeholder 1"/>
          <p:cNvSpPr>
            <a:spLocks noGrp="1"/>
          </p:cNvSpPr>
          <p:nvPr>
            <p:ph type="body" sz="quarter" idx="13"/>
          </p:nvPr>
        </p:nvSpPr>
        <p:spPr/>
        <p:txBody>
          <a:bodyPr/>
          <a:lstStyle/>
          <a:p>
            <a:r>
              <a:rPr lang="en-US" dirty="0">
                <a:solidFill>
                  <a:srgbClr val="00B050"/>
                </a:solidFill>
              </a:rPr>
              <a:t>Individual taxation</a:t>
            </a:r>
          </a:p>
        </p:txBody>
      </p:sp>
      <p:sp>
        <p:nvSpPr>
          <p:cNvPr id="3" name="Title 2"/>
          <p:cNvSpPr>
            <a:spLocks noGrp="1"/>
          </p:cNvSpPr>
          <p:nvPr>
            <p:ph type="title"/>
          </p:nvPr>
        </p:nvSpPr>
        <p:spPr/>
        <p:txBody>
          <a:bodyPr/>
          <a:lstStyle/>
          <a:p>
            <a:r>
              <a:rPr lang="en-US" dirty="0">
                <a:solidFill>
                  <a:srgbClr val="00B050"/>
                </a:solidFill>
              </a:rPr>
              <a:t>Tax Cuts and Jobs Act of 2017</a:t>
            </a:r>
          </a:p>
        </p:txBody>
      </p:sp>
    </p:spTree>
    <p:extLst>
      <p:ext uri="{BB962C8B-B14F-4D97-AF65-F5344CB8AC3E}">
        <p14:creationId xmlns:p14="http://schemas.microsoft.com/office/powerpoint/2010/main" val="5622180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rPr>
              <a:t>Impact of US Tax Reform</a:t>
            </a:r>
            <a:br>
              <a:rPr lang="en-US" dirty="0">
                <a:solidFill>
                  <a:srgbClr val="00B050"/>
                </a:solidFill>
              </a:rPr>
            </a:br>
            <a:r>
              <a:rPr lang="en-US" dirty="0">
                <a:solidFill>
                  <a:srgbClr val="00B050"/>
                </a:solidFill>
              </a:rPr>
              <a:t>on employment tax</a:t>
            </a:r>
          </a:p>
        </p:txBody>
      </p:sp>
    </p:spTree>
    <p:extLst>
      <p:ext uri="{BB962C8B-B14F-4D97-AF65-F5344CB8AC3E}">
        <p14:creationId xmlns:p14="http://schemas.microsoft.com/office/powerpoint/2010/main" val="15757497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Overview</a:t>
            </a:r>
          </a:p>
        </p:txBody>
      </p:sp>
      <p:sp>
        <p:nvSpPr>
          <p:cNvPr id="3" name="Title 2"/>
          <p:cNvSpPr>
            <a:spLocks noGrp="1"/>
          </p:cNvSpPr>
          <p:nvPr>
            <p:ph type="title"/>
          </p:nvPr>
        </p:nvSpPr>
        <p:spPr>
          <a:xfrm>
            <a:off x="315042" y="402586"/>
            <a:ext cx="11252200" cy="334102"/>
          </a:xfrm>
        </p:spPr>
        <p:txBody>
          <a:bodyPr/>
          <a:lstStyle/>
          <a:p>
            <a:r>
              <a:rPr lang="en-US" dirty="0">
                <a:solidFill>
                  <a:srgbClr val="00B050"/>
                </a:solidFill>
              </a:rPr>
              <a:t>Employment tax impact of US tax reform</a:t>
            </a:r>
          </a:p>
        </p:txBody>
      </p:sp>
      <p:sp>
        <p:nvSpPr>
          <p:cNvPr id="4" name="Content Placeholder 3"/>
          <p:cNvSpPr>
            <a:spLocks noGrp="1"/>
          </p:cNvSpPr>
          <p:nvPr>
            <p:ph idx="1"/>
          </p:nvPr>
        </p:nvSpPr>
        <p:spPr>
          <a:xfrm>
            <a:off x="469899" y="1493942"/>
            <a:ext cx="11252201" cy="4977977"/>
          </a:xfrm>
        </p:spPr>
        <p:txBody>
          <a:bodyPr/>
          <a:lstStyle/>
          <a:p>
            <a:pPr marL="171450" lvl="0" indent="-171450">
              <a:spcAft>
                <a:spcPts val="600"/>
              </a:spcAft>
              <a:buFont typeface="Arial" panose="020B0604020202020204" pitchFamily="34" charset="0"/>
              <a:buChar char="•"/>
            </a:pPr>
            <a:r>
              <a:rPr lang="en-US" sz="1600" dirty="0"/>
              <a:t>The Act is expected to impact the following payroll items:</a:t>
            </a:r>
          </a:p>
          <a:p>
            <a:pPr marL="450850" lvl="2" indent="-284163">
              <a:spcAft>
                <a:spcPts val="600"/>
              </a:spcAft>
            </a:pPr>
            <a:r>
              <a:rPr lang="en-US" sz="1600" dirty="0"/>
              <a:t>Withholding amounts (personal exemptions eliminated, standard deductions doubled and tax rates, both supplemental and brackets, adjusted); and</a:t>
            </a:r>
          </a:p>
          <a:p>
            <a:pPr marL="450850" lvl="2" indent="-284163">
              <a:spcAft>
                <a:spcPts val="600"/>
              </a:spcAft>
            </a:pPr>
            <a:r>
              <a:rPr lang="en-US" sz="1600" dirty="0"/>
              <a:t>Repeal of the exclusion from income tax for certain non-cash fringe benefits, the most significant (by dollar amount) being the change in the tax treatment of employer paid or reimbursed moving expenses.</a:t>
            </a:r>
          </a:p>
          <a:p>
            <a:pPr marL="450850" lvl="2" indent="-171450">
              <a:spcAft>
                <a:spcPts val="600"/>
              </a:spcAft>
            </a:pPr>
            <a:endParaRPr lang="en-US" sz="1600" dirty="0"/>
          </a:p>
          <a:p>
            <a:pPr marL="171450" lvl="0" indent="-171450">
              <a:spcAft>
                <a:spcPts val="600"/>
              </a:spcAft>
              <a:buFont typeface="Arial" panose="020B0604020202020204" pitchFamily="34" charset="0"/>
              <a:buChar char="•"/>
            </a:pPr>
            <a:r>
              <a:rPr lang="en-US" sz="1600" dirty="0"/>
              <a:t>Employers will initially be most concerned with the withholding changes they need to adopt and when they need to adopt them. The Internal Revenue Service (IRS) issued withholding guidance in early </a:t>
            </a:r>
            <a:r>
              <a:rPr lang="en-US" sz="1600" dirty="0">
                <a:solidFill>
                  <a:srgbClr val="62B5E5"/>
                </a:solidFill>
              </a:rPr>
              <a:t>January [IRS Notice 1036] </a:t>
            </a:r>
            <a:r>
              <a:rPr lang="en-US" sz="1600" dirty="0"/>
              <a:t>which employers will be expected to implement by February 15, 2018. Prior to this guidance being issued, existing 2017 withholding tables and systems were to continue to be used, according to a late-December statement provided by the IRS.</a:t>
            </a:r>
          </a:p>
          <a:p>
            <a:pPr lvl="0">
              <a:spcAft>
                <a:spcPts val="600"/>
              </a:spcAft>
            </a:pPr>
            <a:endParaRPr lang="en-US" b="1" dirty="0"/>
          </a:p>
        </p:txBody>
      </p:sp>
    </p:spTree>
    <p:extLst>
      <p:ext uri="{BB962C8B-B14F-4D97-AF65-F5344CB8AC3E}">
        <p14:creationId xmlns:p14="http://schemas.microsoft.com/office/powerpoint/2010/main" val="22157911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2483"/>
            <a:ext cx="10418233" cy="656493"/>
          </a:xfrm>
        </p:spPr>
        <p:txBody>
          <a:bodyPr/>
          <a:lstStyle/>
          <a:p>
            <a:r>
              <a:rPr lang="en-US" sz="2800" dirty="0"/>
              <a:t>Survey</a:t>
            </a:r>
          </a:p>
        </p:txBody>
      </p:sp>
      <p:sp>
        <p:nvSpPr>
          <p:cNvPr id="3" name="Text Placeholder 2"/>
          <p:cNvSpPr>
            <a:spLocks noGrp="1"/>
          </p:cNvSpPr>
          <p:nvPr>
            <p:ph type="body" idx="1"/>
          </p:nvPr>
        </p:nvSpPr>
        <p:spPr>
          <a:xfrm>
            <a:off x="469900" y="1273909"/>
            <a:ext cx="11252200" cy="5142522"/>
          </a:xfrm>
        </p:spPr>
        <p:txBody>
          <a:bodyPr/>
          <a:lstStyle/>
          <a:p>
            <a:pPr marL="742950" indent="-742950">
              <a:lnSpc>
                <a:spcPct val="100000"/>
              </a:lnSpc>
              <a:spcAft>
                <a:spcPts val="2400"/>
              </a:spcAft>
              <a:buAutoNum type="arabicPeriod"/>
            </a:pPr>
            <a:r>
              <a:rPr lang="en-US" sz="2800" dirty="0"/>
              <a:t>Does anyone not operate their practice as a corporation?</a:t>
            </a:r>
          </a:p>
          <a:p>
            <a:pPr marL="742950" indent="-742950">
              <a:lnSpc>
                <a:spcPct val="100000"/>
              </a:lnSpc>
              <a:spcAft>
                <a:spcPts val="2400"/>
              </a:spcAft>
              <a:buAutoNum type="arabicPeriod"/>
            </a:pPr>
            <a:r>
              <a:rPr lang="en-US" sz="2800" dirty="0"/>
              <a:t>Does anyone have a year end other than 12/31?</a:t>
            </a:r>
          </a:p>
          <a:p>
            <a:pPr marL="742950" indent="-742950">
              <a:lnSpc>
                <a:spcPct val="100000"/>
              </a:lnSpc>
              <a:spcAft>
                <a:spcPts val="2400"/>
              </a:spcAft>
              <a:buAutoNum type="arabicPeriod"/>
            </a:pPr>
            <a:r>
              <a:rPr lang="en-US" sz="2800" dirty="0"/>
              <a:t>Does anyone have part of their business assets – such as real estate – in a partnership?</a:t>
            </a:r>
          </a:p>
          <a:p>
            <a:pPr marL="742950" indent="-742950">
              <a:lnSpc>
                <a:spcPct val="100000"/>
              </a:lnSpc>
              <a:spcAft>
                <a:spcPts val="2400"/>
              </a:spcAft>
              <a:buAutoNum type="arabicPeriod"/>
            </a:pPr>
            <a:r>
              <a:rPr lang="en-US" sz="2800" dirty="0"/>
              <a:t>Does anyone provide employees with paid family or medical leave?</a:t>
            </a:r>
          </a:p>
        </p:txBody>
      </p:sp>
      <p:sp>
        <p:nvSpPr>
          <p:cNvPr id="4" name="Copyright"/>
          <p:cNvSpPr txBox="1"/>
          <p:nvPr/>
        </p:nvSpPr>
        <p:spPr>
          <a:xfrm>
            <a:off x="6043252" y="6476616"/>
            <a:ext cx="5355167" cy="100027"/>
          </a:xfrm>
          <a:prstGeom prst="rect">
            <a:avLst/>
          </a:prstGeom>
          <a:noFill/>
        </p:spPr>
        <p:txBody>
          <a:bodyPr vert="horz" wrap="square" lIns="0" tIns="0" rIns="0" bIns="0" rtlCol="0" anchor="t">
            <a:noAutofit/>
          </a:bodyPr>
          <a:lstStyle/>
          <a:p>
            <a:pPr marL="0" indent="0" algn="r" defTabSz="1219170" rtl="0" eaLnBrk="1" latinLnBrk="0" hangingPunct="1">
              <a:spcBef>
                <a:spcPts val="800"/>
              </a:spcBef>
              <a:buSzPct val="100000"/>
              <a:buFont typeface="Arial"/>
              <a:buNone/>
            </a:pPr>
            <a:r>
              <a:rPr lang="en-US" sz="650" b="0" noProof="0" dirty="0">
                <a:solidFill>
                  <a:schemeClr val="bg1"/>
                </a:solidFill>
                <a:latin typeface="+mn-lt"/>
              </a:rPr>
              <a:t>Copyright © 2018 Deloitte Development LLC. All rights reserved.</a:t>
            </a:r>
          </a:p>
        </p:txBody>
      </p:sp>
      <p:sp>
        <p:nvSpPr>
          <p:cNvPr id="5" name="TextBox 4"/>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2</a:t>
            </a:fld>
            <a:endParaRPr lang="en-US" sz="650" noProof="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76" y="6483353"/>
            <a:ext cx="914400" cy="171115"/>
          </a:xfrm>
          <a:prstGeom prst="rect">
            <a:avLst/>
          </a:prstGeom>
        </p:spPr>
      </p:pic>
    </p:spTree>
    <p:extLst>
      <p:ext uri="{BB962C8B-B14F-4D97-AF65-F5344CB8AC3E}">
        <p14:creationId xmlns:p14="http://schemas.microsoft.com/office/powerpoint/2010/main" val="25478566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Aft>
                <a:spcPts val="600"/>
              </a:spcAft>
            </a:pPr>
            <a:r>
              <a:rPr lang="en-US" dirty="0"/>
              <a:t>Impact to Forms W-4</a:t>
            </a:r>
          </a:p>
          <a:p>
            <a:endParaRPr lang="en-US" dirty="0"/>
          </a:p>
        </p:txBody>
      </p:sp>
      <p:sp>
        <p:nvSpPr>
          <p:cNvPr id="3" name="Title 2"/>
          <p:cNvSpPr>
            <a:spLocks noGrp="1"/>
          </p:cNvSpPr>
          <p:nvPr>
            <p:ph type="title"/>
          </p:nvPr>
        </p:nvSpPr>
        <p:spPr>
          <a:xfrm>
            <a:off x="469900" y="402586"/>
            <a:ext cx="11252200" cy="740413"/>
          </a:xfrm>
        </p:spPr>
        <p:txBody>
          <a:bodyPr/>
          <a:lstStyle/>
          <a:p>
            <a:r>
              <a:rPr lang="en-US" dirty="0">
                <a:solidFill>
                  <a:srgbClr val="00B050"/>
                </a:solidFill>
              </a:rPr>
              <a:t>Employment tax impact of US tax reform</a:t>
            </a:r>
            <a:r>
              <a:rPr lang="en-US" dirty="0"/>
              <a:t/>
            </a:r>
            <a:br>
              <a:rPr lang="en-US" dirty="0"/>
            </a:br>
            <a:r>
              <a:rPr lang="en-US" dirty="0">
                <a:solidFill>
                  <a:srgbClr val="00B050"/>
                </a:solidFill>
              </a:rPr>
              <a:t>Impact to Forms w-4</a:t>
            </a:r>
          </a:p>
        </p:txBody>
      </p:sp>
      <p:sp>
        <p:nvSpPr>
          <p:cNvPr id="4" name="Content Placeholder 3"/>
          <p:cNvSpPr>
            <a:spLocks noGrp="1"/>
          </p:cNvSpPr>
          <p:nvPr>
            <p:ph idx="1"/>
          </p:nvPr>
        </p:nvSpPr>
        <p:spPr>
          <a:xfrm>
            <a:off x="469899" y="1493942"/>
            <a:ext cx="11252201" cy="4977977"/>
          </a:xfrm>
        </p:spPr>
        <p:txBody>
          <a:bodyPr/>
          <a:lstStyle/>
          <a:p>
            <a:pPr marL="171450" lvl="0" indent="-171450">
              <a:spcAft>
                <a:spcPts val="600"/>
              </a:spcAft>
              <a:buFont typeface="Arial" panose="020B0604020202020204" pitchFamily="34" charset="0"/>
              <a:buChar char="•"/>
            </a:pPr>
            <a:r>
              <a:rPr lang="en-US" sz="1600" dirty="0"/>
              <a:t>The Act repealed individual income tax exemptions effective from January 1, 2018. The withholding regime takes these exemptions into account through the use of Forms W-4 in order to arrive at the correct amount of withholding each pay period.</a:t>
            </a:r>
          </a:p>
          <a:p>
            <a:pPr marL="171450" lvl="0" indent="-171450">
              <a:spcAft>
                <a:spcPts val="600"/>
              </a:spcAft>
              <a:buFont typeface="Arial" panose="020B0604020202020204" pitchFamily="34" charset="0"/>
              <a:buChar char="•"/>
            </a:pPr>
            <a:endParaRPr lang="en-US" sz="1600" dirty="0"/>
          </a:p>
          <a:p>
            <a:pPr marL="171450" lvl="0" indent="-171450">
              <a:spcAft>
                <a:spcPts val="600"/>
              </a:spcAft>
              <a:buFont typeface="Arial" panose="020B0604020202020204" pitchFamily="34" charset="0"/>
              <a:buChar char="•"/>
            </a:pPr>
            <a:r>
              <a:rPr lang="en-US" sz="1600" dirty="0"/>
              <a:t>The withholding guidance issued by the IRS in early January (to reflect the US tax reform changes) are intended to  be designed to work with the existing Forms W-4 that employees have previously provided to employers.  Employees will not need to complete new Forms W-4 for 2018 to accommodate the US tax reform changes.</a:t>
            </a:r>
          </a:p>
          <a:p>
            <a:pPr marL="171450" lvl="0" indent="-171450">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374845964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Aft>
                <a:spcPts val="600"/>
              </a:spcAft>
            </a:pPr>
            <a:r>
              <a:rPr lang="en-US" dirty="0"/>
              <a:t>Impact to supplemental rates</a:t>
            </a:r>
          </a:p>
          <a:p>
            <a:endParaRPr lang="en-US" dirty="0"/>
          </a:p>
        </p:txBody>
      </p:sp>
      <p:sp>
        <p:nvSpPr>
          <p:cNvPr id="3" name="Title 2"/>
          <p:cNvSpPr>
            <a:spLocks noGrp="1"/>
          </p:cNvSpPr>
          <p:nvPr>
            <p:ph type="title"/>
          </p:nvPr>
        </p:nvSpPr>
        <p:spPr>
          <a:xfrm>
            <a:off x="469900" y="402587"/>
            <a:ext cx="11252200" cy="334101"/>
          </a:xfrm>
        </p:spPr>
        <p:txBody>
          <a:bodyPr/>
          <a:lstStyle/>
          <a:p>
            <a:r>
              <a:rPr lang="en-US" dirty="0">
                <a:solidFill>
                  <a:srgbClr val="00B050"/>
                </a:solidFill>
              </a:rPr>
              <a:t>Employment tax impact of US tax reform</a:t>
            </a:r>
            <a:r>
              <a:rPr lang="en-US" dirty="0"/>
              <a:t/>
            </a:r>
            <a:br>
              <a:rPr lang="en-US" dirty="0"/>
            </a:br>
            <a:endParaRPr lang="en-US" dirty="0"/>
          </a:p>
        </p:txBody>
      </p:sp>
      <p:sp>
        <p:nvSpPr>
          <p:cNvPr id="4" name="Content Placeholder 3"/>
          <p:cNvSpPr>
            <a:spLocks noGrp="1"/>
          </p:cNvSpPr>
          <p:nvPr>
            <p:ph idx="1"/>
          </p:nvPr>
        </p:nvSpPr>
        <p:spPr>
          <a:xfrm>
            <a:off x="469899" y="1276854"/>
            <a:ext cx="11252201" cy="4977977"/>
          </a:xfrm>
        </p:spPr>
        <p:txBody>
          <a:bodyPr/>
          <a:lstStyle/>
          <a:p>
            <a:pPr marL="171450" lvl="0" indent="-171450">
              <a:spcAft>
                <a:spcPts val="1200"/>
              </a:spcAft>
              <a:buFont typeface="Arial" panose="020B0604020202020204" pitchFamily="34" charset="0"/>
              <a:buChar char="•"/>
            </a:pPr>
            <a:r>
              <a:rPr lang="en-US" sz="1600" dirty="0"/>
              <a:t>US tax reform includes revisions to individual income tax rates, and this has a direct impact to supplemental wage tax rates.</a:t>
            </a:r>
          </a:p>
          <a:p>
            <a:pPr marL="171450" lvl="0" indent="-171450">
              <a:spcAft>
                <a:spcPts val="1200"/>
              </a:spcAft>
              <a:buFont typeface="Arial" panose="020B0604020202020204" pitchFamily="34" charset="0"/>
              <a:buChar char="•"/>
            </a:pPr>
            <a:r>
              <a:rPr lang="en-US" sz="1600" dirty="0"/>
              <a:t>The mandatory flat rate of withholding for supplemental wage payments exceeding $1 million USD will be reduced to a flat rate of 37%, effective January 1, 2018. </a:t>
            </a:r>
          </a:p>
          <a:p>
            <a:pPr marL="171450" lvl="0" indent="-171450">
              <a:spcAft>
                <a:spcPts val="1200"/>
              </a:spcAft>
              <a:buFont typeface="Arial" panose="020B0604020202020204" pitchFamily="34" charset="0"/>
              <a:buChar char="•"/>
            </a:pPr>
            <a:r>
              <a:rPr lang="en-US" sz="1600" dirty="0"/>
              <a:t>For supplemental wage payments which are less than $1 million USD and separately identified and you withhold on the employee’s regular wages,  then the supplemental wage withholding  rates is a flat 22% or may add to regular wages paid “concurrently”.  See the notice for more details. </a:t>
            </a:r>
          </a:p>
          <a:p>
            <a:pPr marL="171450" lvl="0" indent="-171450">
              <a:spcAft>
                <a:spcPts val="1200"/>
              </a:spcAft>
              <a:buFont typeface="Arial" panose="020B0604020202020204" pitchFamily="34" charset="0"/>
              <a:buChar char="•"/>
            </a:pPr>
            <a:r>
              <a:rPr lang="en-US" dirty="0"/>
              <a:t>Backup withholding rate is 24%.</a:t>
            </a:r>
            <a:endParaRPr lang="en-US" sz="1600" dirty="0"/>
          </a:p>
        </p:txBody>
      </p:sp>
    </p:spTree>
    <p:extLst>
      <p:ext uri="{BB962C8B-B14F-4D97-AF65-F5344CB8AC3E}">
        <p14:creationId xmlns:p14="http://schemas.microsoft.com/office/powerpoint/2010/main" val="267886537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Aft>
                <a:spcPts val="600"/>
              </a:spcAft>
            </a:pPr>
            <a:r>
              <a:rPr lang="en-US" dirty="0"/>
              <a:t>Impact to fringe benefits and expenses</a:t>
            </a:r>
          </a:p>
          <a:p>
            <a:pPr lvl="0">
              <a:spcAft>
                <a:spcPts val="600"/>
              </a:spcAft>
            </a:pPr>
            <a:endParaRPr lang="en-US" dirty="0"/>
          </a:p>
        </p:txBody>
      </p:sp>
      <p:sp>
        <p:nvSpPr>
          <p:cNvPr id="3" name="Title 2"/>
          <p:cNvSpPr>
            <a:spLocks noGrp="1"/>
          </p:cNvSpPr>
          <p:nvPr>
            <p:ph type="title"/>
          </p:nvPr>
        </p:nvSpPr>
        <p:spPr/>
        <p:txBody>
          <a:bodyPr/>
          <a:lstStyle/>
          <a:p>
            <a:r>
              <a:rPr lang="en-US" dirty="0">
                <a:solidFill>
                  <a:srgbClr val="00B050"/>
                </a:solidFill>
              </a:rPr>
              <a:t>Employment tax impact of US tax reform</a:t>
            </a:r>
            <a:br>
              <a:rPr lang="en-US" dirty="0">
                <a:solidFill>
                  <a:srgbClr val="00B050"/>
                </a:solidFill>
              </a:rPr>
            </a:br>
            <a:endParaRPr lang="en-US" dirty="0">
              <a:solidFill>
                <a:srgbClr val="00B050"/>
              </a:solidFill>
            </a:endParaRPr>
          </a:p>
        </p:txBody>
      </p:sp>
      <p:sp>
        <p:nvSpPr>
          <p:cNvPr id="4" name="Content Placeholder 3"/>
          <p:cNvSpPr>
            <a:spLocks noGrp="1"/>
          </p:cNvSpPr>
          <p:nvPr>
            <p:ph idx="1"/>
          </p:nvPr>
        </p:nvSpPr>
        <p:spPr>
          <a:xfrm>
            <a:off x="469899" y="1493942"/>
            <a:ext cx="11252201" cy="4977977"/>
          </a:xfrm>
        </p:spPr>
        <p:txBody>
          <a:bodyPr/>
          <a:lstStyle/>
          <a:p>
            <a:pPr marL="171450" lvl="0" indent="-171450">
              <a:spcAft>
                <a:spcPts val="800"/>
              </a:spcAft>
              <a:buFont typeface="Arial" panose="020B0604020202020204" pitchFamily="34" charset="0"/>
              <a:buChar char="•"/>
            </a:pPr>
            <a:r>
              <a:rPr lang="en-US" sz="1600" dirty="0"/>
              <a:t>US tax reform has repealed the exclusion from income tax for employer-paid or reimbursed moving expenses for employees (with an exception for members of the armed forces on active duty), as well as the exclusion for bicycle commuting expenses.  </a:t>
            </a:r>
          </a:p>
          <a:p>
            <a:pPr marL="171450" lvl="0" indent="-171450">
              <a:spcAft>
                <a:spcPts val="800"/>
              </a:spcAft>
              <a:buFont typeface="Arial" panose="020B0604020202020204" pitchFamily="34" charset="0"/>
              <a:buChar char="•"/>
            </a:pPr>
            <a:r>
              <a:rPr lang="en-US" sz="1600" dirty="0"/>
              <a:t>Beginning January 1, 2018, employers should include in income relocation costs paid on behalf of employees as well as any reimbursement for bicycle commuting expenses. This will require payroll departments to:</a:t>
            </a:r>
          </a:p>
          <a:p>
            <a:pPr marL="774700" lvl="3" indent="-342900">
              <a:spcAft>
                <a:spcPts val="800"/>
              </a:spcAft>
              <a:buFont typeface="+mj-lt"/>
              <a:buAutoNum type="arabicPeriod"/>
            </a:pPr>
            <a:r>
              <a:rPr lang="en-US" sz="1600" dirty="0"/>
              <a:t>Adjust payroll codes for taxable earnings and apply withholding taxes (with or without gross up, depending on how the tax costs will be met).</a:t>
            </a:r>
          </a:p>
          <a:p>
            <a:pPr marL="774700" lvl="3" indent="-342900">
              <a:spcAft>
                <a:spcPts val="800"/>
              </a:spcAft>
              <a:buFont typeface="+mj-lt"/>
              <a:buAutoNum type="arabicPeriod"/>
            </a:pPr>
            <a:r>
              <a:rPr lang="en-US" sz="1600" dirty="0"/>
              <a:t>Create processes to capture the compensation as it is earned and process to payroll (either as manual payments or via an interface).</a:t>
            </a:r>
          </a:p>
          <a:p>
            <a:pPr marL="774700" lvl="3" indent="-342900">
              <a:spcAft>
                <a:spcPts val="800"/>
              </a:spcAft>
              <a:buFont typeface="+mj-lt"/>
              <a:buAutoNum type="arabicPeriod"/>
            </a:pPr>
            <a:r>
              <a:rPr lang="en-US" sz="1600" dirty="0"/>
              <a:t>Consider if any new imputed wages should be considered for 401K deferral purposes under qualified plan rules.</a:t>
            </a:r>
          </a:p>
          <a:p>
            <a:pPr marL="774700" lvl="3" indent="-342900">
              <a:spcAft>
                <a:spcPts val="800"/>
              </a:spcAft>
              <a:buFont typeface="+mj-lt"/>
              <a:buAutoNum type="arabicPeriod"/>
            </a:pPr>
            <a:r>
              <a:rPr lang="en-US" sz="1600" dirty="0"/>
              <a:t>Consider how the tax and FICA costs on these reimbursements will be withheld from employee wages and/or grossed up by the Company. These discussions should also include an employee communications strategy in the event questions arise when employees receive their paychecks.</a:t>
            </a:r>
          </a:p>
          <a:p>
            <a:pPr marL="171450" lvl="0" indent="-171450">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312694188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Aft>
                <a:spcPts val="600"/>
              </a:spcAft>
            </a:pPr>
            <a:r>
              <a:rPr lang="en-US" dirty="0"/>
              <a:t>Steps to take immediately</a:t>
            </a:r>
          </a:p>
          <a:p>
            <a:pPr lvl="0">
              <a:spcAft>
                <a:spcPts val="600"/>
              </a:spcAft>
            </a:pPr>
            <a:endParaRPr lang="en-US" dirty="0"/>
          </a:p>
        </p:txBody>
      </p:sp>
      <p:sp>
        <p:nvSpPr>
          <p:cNvPr id="3" name="Title 2"/>
          <p:cNvSpPr>
            <a:spLocks noGrp="1"/>
          </p:cNvSpPr>
          <p:nvPr>
            <p:ph type="title"/>
          </p:nvPr>
        </p:nvSpPr>
        <p:spPr>
          <a:xfrm>
            <a:off x="469900" y="491078"/>
            <a:ext cx="11252200" cy="334102"/>
          </a:xfrm>
        </p:spPr>
        <p:txBody>
          <a:bodyPr/>
          <a:lstStyle/>
          <a:p>
            <a:r>
              <a:rPr lang="en-US" dirty="0">
                <a:solidFill>
                  <a:srgbClr val="00B050"/>
                </a:solidFill>
              </a:rPr>
              <a:t>Employment tax impact of US tax reform</a:t>
            </a:r>
            <a:r>
              <a:rPr lang="en-US" dirty="0"/>
              <a:t/>
            </a:r>
            <a:br>
              <a:rPr lang="en-US" dirty="0"/>
            </a:br>
            <a:endParaRPr lang="en-US" dirty="0"/>
          </a:p>
        </p:txBody>
      </p:sp>
      <p:sp>
        <p:nvSpPr>
          <p:cNvPr id="4" name="Content Placeholder 3"/>
          <p:cNvSpPr>
            <a:spLocks noGrp="1"/>
          </p:cNvSpPr>
          <p:nvPr>
            <p:ph idx="1"/>
          </p:nvPr>
        </p:nvSpPr>
        <p:spPr>
          <a:xfrm>
            <a:off x="469899" y="1493942"/>
            <a:ext cx="11252201" cy="4977977"/>
          </a:xfrm>
        </p:spPr>
        <p:txBody>
          <a:bodyPr/>
          <a:lstStyle/>
          <a:p>
            <a:pPr marL="171450" lvl="0" indent="-171450">
              <a:spcAft>
                <a:spcPts val="600"/>
              </a:spcAft>
              <a:buFont typeface="Arial" panose="020B0604020202020204" pitchFamily="34" charset="0"/>
              <a:buChar char="•"/>
            </a:pPr>
            <a:r>
              <a:rPr lang="en-US" sz="1600" dirty="0"/>
              <a:t>Implement withholding guidance for normal wages as  issued by the IRS in Notice 1036.</a:t>
            </a:r>
          </a:p>
          <a:p>
            <a:pPr marL="171450" lvl="0" indent="-171450">
              <a:spcAft>
                <a:spcPts val="600"/>
              </a:spcAft>
              <a:buFont typeface="Arial" panose="020B0604020202020204" pitchFamily="34" charset="0"/>
              <a:buChar char="•"/>
            </a:pPr>
            <a:endParaRPr lang="en-US" sz="1600" dirty="0"/>
          </a:p>
          <a:p>
            <a:pPr marL="171450" lvl="0" indent="-171450">
              <a:spcAft>
                <a:spcPts val="600"/>
              </a:spcAft>
              <a:buFont typeface="Arial" panose="020B0604020202020204" pitchFamily="34" charset="0"/>
              <a:buChar char="•"/>
            </a:pPr>
            <a:r>
              <a:rPr lang="en-US" sz="1600" dirty="0"/>
              <a:t>Adjust supplemental withholding rates.  </a:t>
            </a:r>
          </a:p>
          <a:p>
            <a:pPr marL="171450" lvl="0" indent="-171450">
              <a:spcAft>
                <a:spcPts val="600"/>
              </a:spcAft>
              <a:buFont typeface="Arial" panose="020B0604020202020204" pitchFamily="34" charset="0"/>
              <a:buChar char="•"/>
            </a:pPr>
            <a:endParaRPr lang="en-US" sz="1600" dirty="0"/>
          </a:p>
          <a:p>
            <a:pPr marL="171450" lvl="0" indent="-171450">
              <a:spcAft>
                <a:spcPts val="600"/>
              </a:spcAft>
              <a:buFont typeface="Arial" panose="020B0604020202020204" pitchFamily="34" charset="0"/>
              <a:buChar char="•"/>
            </a:pPr>
            <a:r>
              <a:rPr lang="en-US" sz="1600" dirty="0"/>
              <a:t>Implement a strategy for relocation expenses and other fringe benefit items no longer exempt from income tax. Make adjustments to payroll wage codes for items that are no longer exempt from income or employment taxes. </a:t>
            </a:r>
          </a:p>
          <a:p>
            <a:pPr marL="171450" lvl="0" indent="-171450">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233459293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Effective dates</a:t>
            </a:r>
          </a:p>
        </p:txBody>
      </p:sp>
    </p:spTree>
    <p:extLst>
      <p:ext uri="{BB962C8B-B14F-4D97-AF65-F5344CB8AC3E}">
        <p14:creationId xmlns:p14="http://schemas.microsoft.com/office/powerpoint/2010/main" val="16007876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bwMode="gray">
          <a:xfrm>
            <a:off x="469900" y="1935950"/>
            <a:ext cx="4389952" cy="4625129"/>
          </a:xfrm>
          <a:prstGeom prst="rect">
            <a:avLst/>
          </a:prstGeom>
        </p:spPr>
        <p:txBody>
          <a:bodyPr wrap="square" lIns="0" rIns="0" rtlCol="0" anchor="t" anchorCtr="0">
            <a:noAutofit/>
          </a:bodyPr>
          <a:lstStyle/>
          <a:p>
            <a:pPr marL="228600" indent="-228600" defTabSz="914400">
              <a:lnSpc>
                <a:spcPct val="110000"/>
              </a:lnSpc>
              <a:spcAft>
                <a:spcPts val="100"/>
              </a:spcAft>
            </a:pPr>
            <a:r>
              <a:rPr lang="en-US" sz="1350" b="1" dirty="0">
                <a:solidFill>
                  <a:prstClr val="black"/>
                </a:solidFill>
              </a:rPr>
              <a:t>Lower corporate rate</a:t>
            </a:r>
          </a:p>
          <a:p>
            <a:pPr marL="228600" indent="-228600" defTabSz="914400">
              <a:lnSpc>
                <a:spcPct val="110000"/>
              </a:lnSpc>
              <a:spcAft>
                <a:spcPts val="100"/>
              </a:spcAft>
            </a:pPr>
            <a:r>
              <a:rPr lang="en-US" sz="1350" b="1" dirty="0">
                <a:solidFill>
                  <a:prstClr val="black"/>
                </a:solidFill>
              </a:rPr>
              <a:t>Lower dividends received deduction</a:t>
            </a:r>
          </a:p>
          <a:p>
            <a:pPr marL="228600" indent="-228600" defTabSz="914400">
              <a:lnSpc>
                <a:spcPct val="110000"/>
              </a:lnSpc>
              <a:spcAft>
                <a:spcPts val="100"/>
              </a:spcAft>
            </a:pPr>
            <a:r>
              <a:rPr lang="en-US" sz="1350" b="1" dirty="0">
                <a:solidFill>
                  <a:prstClr val="black"/>
                </a:solidFill>
              </a:rPr>
              <a:t>Repeal of AMT</a:t>
            </a:r>
          </a:p>
          <a:p>
            <a:pPr marL="228600" indent="-228600" defTabSz="914400">
              <a:lnSpc>
                <a:spcPct val="110000"/>
              </a:lnSpc>
              <a:spcAft>
                <a:spcPts val="100"/>
              </a:spcAft>
            </a:pPr>
            <a:r>
              <a:rPr lang="en-US" sz="1350" b="1" dirty="0">
                <a:solidFill>
                  <a:prstClr val="black"/>
                </a:solidFill>
              </a:rPr>
              <a:t>Net operating loss deduction limitation (losses generated beginning in…)</a:t>
            </a:r>
          </a:p>
          <a:p>
            <a:pPr marL="228600" indent="-228600" defTabSz="914400">
              <a:lnSpc>
                <a:spcPct val="110000"/>
              </a:lnSpc>
              <a:spcAft>
                <a:spcPts val="100"/>
              </a:spcAft>
            </a:pPr>
            <a:r>
              <a:rPr lang="en-US" sz="1350" b="1" dirty="0">
                <a:solidFill>
                  <a:prstClr val="black"/>
                </a:solidFill>
              </a:rPr>
              <a:t>Immediate write-off for capital investment</a:t>
            </a:r>
            <a:r>
              <a:rPr lang="en-US" sz="1350" b="1" baseline="30000" dirty="0">
                <a:solidFill>
                  <a:prstClr val="black"/>
                </a:solidFill>
              </a:rPr>
              <a:t>1</a:t>
            </a:r>
          </a:p>
          <a:p>
            <a:pPr marL="228600" indent="-228600" defTabSz="914400">
              <a:lnSpc>
                <a:spcPct val="110000"/>
              </a:lnSpc>
              <a:spcAft>
                <a:spcPts val="100"/>
              </a:spcAft>
            </a:pPr>
            <a:r>
              <a:rPr lang="en-US" sz="1350" b="1" dirty="0">
                <a:solidFill>
                  <a:prstClr val="black"/>
                </a:solidFill>
              </a:rPr>
              <a:t>Higher </a:t>
            </a:r>
            <a:r>
              <a:rPr lang="en-US" sz="1350" b="1" dirty="0">
                <a:solidFill>
                  <a:prstClr val="black"/>
                </a:solidFill>
                <a:latin typeface="Arial" panose="020B0604020202020204" pitchFamily="34" charset="0"/>
                <a:cs typeface="Arial" panose="020B0604020202020204" pitchFamily="34" charset="0"/>
              </a:rPr>
              <a:t>§</a:t>
            </a:r>
            <a:r>
              <a:rPr lang="en-US" sz="1350" b="1" dirty="0">
                <a:solidFill>
                  <a:prstClr val="black"/>
                </a:solidFill>
              </a:rPr>
              <a:t>179 expensing cap and </a:t>
            </a:r>
            <a:r>
              <a:rPr lang="en-US" sz="1350" b="1" dirty="0" err="1">
                <a:solidFill>
                  <a:prstClr val="black"/>
                </a:solidFill>
              </a:rPr>
              <a:t>phaseout</a:t>
            </a:r>
            <a:endParaRPr lang="en-US" sz="1350" b="1" dirty="0">
              <a:solidFill>
                <a:prstClr val="black"/>
              </a:solidFill>
            </a:endParaRPr>
          </a:p>
          <a:p>
            <a:pPr marL="228600" indent="-228600" defTabSz="914400">
              <a:lnSpc>
                <a:spcPct val="110000"/>
              </a:lnSpc>
              <a:spcAft>
                <a:spcPts val="100"/>
              </a:spcAft>
            </a:pPr>
            <a:r>
              <a:rPr lang="en-US" sz="1350" b="1" dirty="0">
                <a:solidFill>
                  <a:prstClr val="black"/>
                </a:solidFill>
              </a:rPr>
              <a:t>Limitation on interest payment deduction</a:t>
            </a:r>
            <a:r>
              <a:rPr lang="en-US" sz="1350" b="1" baseline="30000" dirty="0">
                <a:solidFill>
                  <a:prstClr val="black"/>
                </a:solidFill>
              </a:rPr>
              <a:t>2</a:t>
            </a:r>
          </a:p>
          <a:p>
            <a:pPr marL="228600" indent="-228600" defTabSz="914400">
              <a:lnSpc>
                <a:spcPct val="110000"/>
              </a:lnSpc>
              <a:spcAft>
                <a:spcPts val="100"/>
              </a:spcAft>
            </a:pPr>
            <a:r>
              <a:rPr lang="en-US" sz="1350" b="1" dirty="0">
                <a:solidFill>
                  <a:prstClr val="black"/>
                </a:solidFill>
              </a:rPr>
              <a:t>Limitation on like-kind exchanges</a:t>
            </a:r>
          </a:p>
          <a:p>
            <a:pPr marL="228600" indent="-228600" defTabSz="914400">
              <a:lnSpc>
                <a:spcPct val="110000"/>
              </a:lnSpc>
              <a:spcAft>
                <a:spcPts val="100"/>
              </a:spcAft>
            </a:pPr>
            <a:r>
              <a:rPr lang="en-US" sz="1350" b="1" dirty="0">
                <a:solidFill>
                  <a:prstClr val="black"/>
                </a:solidFill>
              </a:rPr>
              <a:t>20% deduction for </a:t>
            </a:r>
            <a:r>
              <a:rPr lang="en-US" sz="1350" b="1" dirty="0" err="1">
                <a:solidFill>
                  <a:prstClr val="black"/>
                </a:solidFill>
              </a:rPr>
              <a:t>passthrough</a:t>
            </a:r>
            <a:r>
              <a:rPr lang="en-US" sz="1350" b="1" dirty="0">
                <a:solidFill>
                  <a:prstClr val="black"/>
                </a:solidFill>
              </a:rPr>
              <a:t> income</a:t>
            </a:r>
          </a:p>
          <a:p>
            <a:pPr marL="228600" indent="-228600" defTabSz="914400">
              <a:lnSpc>
                <a:spcPct val="110000"/>
              </a:lnSpc>
              <a:spcAft>
                <a:spcPts val="100"/>
              </a:spcAft>
            </a:pPr>
            <a:r>
              <a:rPr lang="en-US" sz="1350" b="1" dirty="0">
                <a:solidFill>
                  <a:prstClr val="black"/>
                </a:solidFill>
              </a:rPr>
              <a:t>Repeal of deduction for local lobbying expenses</a:t>
            </a:r>
          </a:p>
          <a:p>
            <a:pPr marL="228600" indent="-228600" defTabSz="914400">
              <a:lnSpc>
                <a:spcPct val="110000"/>
              </a:lnSpc>
              <a:spcAft>
                <a:spcPts val="100"/>
              </a:spcAft>
            </a:pPr>
            <a:r>
              <a:rPr lang="en-US" sz="1350" b="1" dirty="0">
                <a:solidFill>
                  <a:prstClr val="black"/>
                </a:solidFill>
              </a:rPr>
              <a:t>Repeal of deduction for certain employer-provided fringe benefits</a:t>
            </a:r>
          </a:p>
          <a:p>
            <a:pPr marL="228600" indent="-228600" defTabSz="914400">
              <a:lnSpc>
                <a:spcPct val="110000"/>
              </a:lnSpc>
              <a:spcAft>
                <a:spcPts val="100"/>
              </a:spcAft>
            </a:pPr>
            <a:r>
              <a:rPr lang="en-US" sz="1350" b="1" dirty="0">
                <a:solidFill>
                  <a:prstClr val="black"/>
                </a:solidFill>
              </a:rPr>
              <a:t>Allowance for limited deduction for employee food provided on-site</a:t>
            </a:r>
          </a:p>
        </p:txBody>
      </p:sp>
      <p:sp>
        <p:nvSpPr>
          <p:cNvPr id="2" name="Text Placeholder 1"/>
          <p:cNvSpPr>
            <a:spLocks noGrp="1"/>
          </p:cNvSpPr>
          <p:nvPr>
            <p:ph type="body" sz="quarter" idx="13"/>
          </p:nvPr>
        </p:nvSpPr>
        <p:spPr/>
        <p:txBody>
          <a:bodyPr/>
          <a:lstStyle/>
          <a:p>
            <a:r>
              <a:rPr lang="en-US" dirty="0"/>
              <a:t>Business taxation – Effective dates</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p>
        </p:txBody>
      </p:sp>
      <p:sp>
        <p:nvSpPr>
          <p:cNvPr id="4" name="TextBox 3"/>
          <p:cNvSpPr txBox="1"/>
          <p:nvPr/>
        </p:nvSpPr>
        <p:spPr bwMode="gray">
          <a:xfrm rot="-2100000">
            <a:off x="46958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2017</a:t>
            </a:r>
          </a:p>
        </p:txBody>
      </p:sp>
      <p:sp>
        <p:nvSpPr>
          <p:cNvPr id="5" name="TextBox 4"/>
          <p:cNvSpPr txBox="1"/>
          <p:nvPr/>
        </p:nvSpPr>
        <p:spPr bwMode="gray">
          <a:xfrm rot="-2100000">
            <a:off x="541408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2018</a:t>
            </a:r>
          </a:p>
        </p:txBody>
      </p:sp>
      <p:sp>
        <p:nvSpPr>
          <p:cNvPr id="6" name="TextBox 5"/>
          <p:cNvSpPr txBox="1"/>
          <p:nvPr/>
        </p:nvSpPr>
        <p:spPr bwMode="gray">
          <a:xfrm rot="-2100000">
            <a:off x="613233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2019</a:t>
            </a:r>
          </a:p>
        </p:txBody>
      </p:sp>
      <p:sp>
        <p:nvSpPr>
          <p:cNvPr id="7" name="TextBox 6"/>
          <p:cNvSpPr txBox="1"/>
          <p:nvPr/>
        </p:nvSpPr>
        <p:spPr bwMode="gray">
          <a:xfrm rot="-2100000">
            <a:off x="685059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2020</a:t>
            </a:r>
          </a:p>
        </p:txBody>
      </p:sp>
      <p:sp>
        <p:nvSpPr>
          <p:cNvPr id="8" name="TextBox 7"/>
          <p:cNvSpPr txBox="1"/>
          <p:nvPr/>
        </p:nvSpPr>
        <p:spPr bwMode="gray">
          <a:xfrm rot="-2100000">
            <a:off x="7568849"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2021</a:t>
            </a:r>
          </a:p>
        </p:txBody>
      </p:sp>
      <p:sp>
        <p:nvSpPr>
          <p:cNvPr id="9" name="TextBox 8"/>
          <p:cNvSpPr txBox="1"/>
          <p:nvPr/>
        </p:nvSpPr>
        <p:spPr bwMode="gray">
          <a:xfrm rot="-2100000">
            <a:off x="828710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2022</a:t>
            </a:r>
          </a:p>
        </p:txBody>
      </p:sp>
      <p:sp>
        <p:nvSpPr>
          <p:cNvPr id="10" name="TextBox 9"/>
          <p:cNvSpPr txBox="1"/>
          <p:nvPr/>
        </p:nvSpPr>
        <p:spPr bwMode="gray">
          <a:xfrm rot="-2100000">
            <a:off x="900536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2023</a:t>
            </a:r>
          </a:p>
        </p:txBody>
      </p:sp>
      <p:sp>
        <p:nvSpPr>
          <p:cNvPr id="11" name="TextBox 10"/>
          <p:cNvSpPr txBox="1"/>
          <p:nvPr/>
        </p:nvSpPr>
        <p:spPr bwMode="gray">
          <a:xfrm rot="-2100000">
            <a:off x="972361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2024</a:t>
            </a:r>
          </a:p>
        </p:txBody>
      </p:sp>
      <p:sp>
        <p:nvSpPr>
          <p:cNvPr id="12" name="TextBox 11"/>
          <p:cNvSpPr txBox="1"/>
          <p:nvPr/>
        </p:nvSpPr>
        <p:spPr bwMode="gray">
          <a:xfrm rot="-2100000">
            <a:off x="1044187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2025</a:t>
            </a:r>
          </a:p>
        </p:txBody>
      </p:sp>
      <p:sp>
        <p:nvSpPr>
          <p:cNvPr id="13" name="TextBox 12"/>
          <p:cNvSpPr txBox="1"/>
          <p:nvPr/>
        </p:nvSpPr>
        <p:spPr bwMode="gray">
          <a:xfrm rot="-2100000">
            <a:off x="111601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2026</a:t>
            </a:r>
          </a:p>
        </p:txBody>
      </p:sp>
      <p:cxnSp>
        <p:nvCxnSpPr>
          <p:cNvPr id="17" name="Straight Connector 16"/>
          <p:cNvCxnSpPr/>
          <p:nvPr/>
        </p:nvCxnSpPr>
        <p:spPr>
          <a:xfrm>
            <a:off x="4719971"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74624"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81827"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9030"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96233"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03436"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10639"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17842"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25045"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32251" y="1851870"/>
            <a:ext cx="0" cy="42062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16491" y="4370132"/>
            <a:ext cx="6629400"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642306" y="4801513"/>
            <a:ext cx="6289077" cy="41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640163" y="2332560"/>
            <a:ext cx="6289077"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640163" y="2569318"/>
            <a:ext cx="6289077" cy="1286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42306" y="2783348"/>
            <a:ext cx="6289077" cy="1286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158842" y="3032967"/>
            <a:ext cx="3410712"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642306" y="3507465"/>
            <a:ext cx="2194560"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42306" y="3270707"/>
            <a:ext cx="6289077"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642306" y="3755715"/>
            <a:ext cx="6289077"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642306" y="4002984"/>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9241037" y="3034372"/>
            <a:ext cx="2286000" cy="983"/>
          </a:xfrm>
          <a:prstGeom prst="line">
            <a:avLst/>
          </a:prstGeom>
          <a:ln w="76200" cap="rnd">
            <a:solidFill>
              <a:schemeClr val="bg2">
                <a:lumMod val="90000"/>
              </a:schemeClr>
            </a:solidFill>
            <a:prstDash val="dash"/>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605162" y="3512590"/>
            <a:ext cx="3383280" cy="983"/>
          </a:xfrm>
          <a:prstGeom prst="line">
            <a:avLst/>
          </a:prstGeom>
          <a:ln w="76200" cap="rnd">
            <a:solidFill>
              <a:schemeClr val="accent1"/>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642306" y="5270617"/>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bwMode="gray">
          <a:xfrm>
            <a:off x="469900" y="6027509"/>
            <a:ext cx="3920359" cy="412705"/>
          </a:xfrm>
          <a:prstGeom prst="rect">
            <a:avLst/>
          </a:prstGeom>
        </p:spPr>
        <p:txBody>
          <a:bodyPr wrap="square" lIns="0" rIns="0" rtlCol="0" anchor="b" anchorCtr="0">
            <a:normAutofit/>
          </a:bodyPr>
          <a:lstStyle/>
          <a:p>
            <a:pPr defTabSz="914400"/>
            <a:r>
              <a:rPr lang="en-US" sz="1000" baseline="30000" dirty="0">
                <a:solidFill>
                  <a:prstClr val="black"/>
                </a:solidFill>
              </a:rPr>
              <a:t>1 </a:t>
            </a:r>
            <a:r>
              <a:rPr lang="en-US" sz="1000" dirty="0">
                <a:solidFill>
                  <a:prstClr val="black"/>
                </a:solidFill>
              </a:rPr>
              <a:t>Permitted first-year write-off phases down 2023-2026</a:t>
            </a:r>
          </a:p>
          <a:p>
            <a:pPr defTabSz="914400"/>
            <a:r>
              <a:rPr lang="en-US" sz="1000" baseline="30000" dirty="0">
                <a:solidFill>
                  <a:prstClr val="black"/>
                </a:solidFill>
              </a:rPr>
              <a:t>2 </a:t>
            </a:r>
            <a:r>
              <a:rPr lang="en-US" sz="1000" dirty="0">
                <a:solidFill>
                  <a:prstClr val="black"/>
                </a:solidFill>
              </a:rPr>
              <a:t>Stricter limitation after 2021</a:t>
            </a:r>
          </a:p>
        </p:txBody>
      </p:sp>
      <p:cxnSp>
        <p:nvCxnSpPr>
          <p:cNvPr id="87" name="Straight Connector 86"/>
          <p:cNvCxnSpPr/>
          <p:nvPr/>
        </p:nvCxnSpPr>
        <p:spPr>
          <a:xfrm>
            <a:off x="5640163" y="2058270"/>
            <a:ext cx="6289077"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60961" y="1292631"/>
            <a:ext cx="1827078" cy="601279"/>
            <a:chOff x="4395046" y="6148435"/>
            <a:chExt cx="1827078" cy="601279"/>
          </a:xfrm>
        </p:grpSpPr>
        <p:cxnSp>
          <p:nvCxnSpPr>
            <p:cNvPr id="42" name="Straight Connector 41"/>
            <p:cNvCxnSpPr/>
            <p:nvPr/>
          </p:nvCxnSpPr>
          <p:spPr>
            <a:xfrm flipV="1">
              <a:off x="4395907" y="6370367"/>
              <a:ext cx="640080" cy="41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395046" y="6615009"/>
              <a:ext cx="640080"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gray">
            <a:xfrm>
              <a:off x="5212633" y="6148435"/>
              <a:ext cx="1009491" cy="601279"/>
            </a:xfrm>
            <a:prstGeom prst="rect">
              <a:avLst/>
            </a:prstGeom>
          </p:spPr>
          <p:txBody>
            <a:bodyPr wrap="square" lIns="0" rIns="0" rtlCol="0" anchor="b" anchorCtr="0">
              <a:normAutofit/>
            </a:bodyPr>
            <a:lstStyle/>
            <a:p>
              <a:pPr defTabSz="914400">
                <a:spcAft>
                  <a:spcPts val="600"/>
                </a:spcAft>
              </a:pPr>
              <a:r>
                <a:rPr lang="en-US" sz="1200" dirty="0">
                  <a:solidFill>
                    <a:prstClr val="black"/>
                  </a:solidFill>
                </a:rPr>
                <a:t>Permanent</a:t>
              </a:r>
            </a:p>
            <a:p>
              <a:pPr defTabSz="914400">
                <a:spcAft>
                  <a:spcPts val="600"/>
                </a:spcAft>
              </a:pPr>
              <a:r>
                <a:rPr lang="en-US" sz="1200" dirty="0">
                  <a:solidFill>
                    <a:prstClr val="black"/>
                  </a:solidFill>
                </a:rPr>
                <a:t>Temporary</a:t>
              </a:r>
            </a:p>
          </p:txBody>
        </p:sp>
      </p:grpSp>
    </p:spTree>
    <p:extLst>
      <p:ext uri="{BB962C8B-B14F-4D97-AF65-F5344CB8AC3E}">
        <p14:creationId xmlns:p14="http://schemas.microsoft.com/office/powerpoint/2010/main" val="276353783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taxation – Effective dates (continued)</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p>
        </p:txBody>
      </p:sp>
      <p:sp>
        <p:nvSpPr>
          <p:cNvPr id="4" name="TextBox 3"/>
          <p:cNvSpPr txBox="1"/>
          <p:nvPr/>
        </p:nvSpPr>
        <p:spPr bwMode="gray">
          <a:xfrm rot="-2100000">
            <a:off x="46958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2017</a:t>
            </a:r>
          </a:p>
        </p:txBody>
      </p:sp>
      <p:sp>
        <p:nvSpPr>
          <p:cNvPr id="5" name="TextBox 4"/>
          <p:cNvSpPr txBox="1"/>
          <p:nvPr/>
        </p:nvSpPr>
        <p:spPr bwMode="gray">
          <a:xfrm rot="-2100000">
            <a:off x="541408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2018</a:t>
            </a:r>
          </a:p>
        </p:txBody>
      </p:sp>
      <p:sp>
        <p:nvSpPr>
          <p:cNvPr id="6" name="TextBox 5"/>
          <p:cNvSpPr txBox="1"/>
          <p:nvPr/>
        </p:nvSpPr>
        <p:spPr bwMode="gray">
          <a:xfrm rot="-2100000">
            <a:off x="613233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2019</a:t>
            </a:r>
          </a:p>
        </p:txBody>
      </p:sp>
      <p:sp>
        <p:nvSpPr>
          <p:cNvPr id="7" name="TextBox 6"/>
          <p:cNvSpPr txBox="1"/>
          <p:nvPr/>
        </p:nvSpPr>
        <p:spPr bwMode="gray">
          <a:xfrm rot="-2100000">
            <a:off x="685059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2020</a:t>
            </a:r>
          </a:p>
        </p:txBody>
      </p:sp>
      <p:sp>
        <p:nvSpPr>
          <p:cNvPr id="8" name="TextBox 7"/>
          <p:cNvSpPr txBox="1"/>
          <p:nvPr/>
        </p:nvSpPr>
        <p:spPr bwMode="gray">
          <a:xfrm rot="-2100000">
            <a:off x="7568849"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2021</a:t>
            </a:r>
          </a:p>
        </p:txBody>
      </p:sp>
      <p:sp>
        <p:nvSpPr>
          <p:cNvPr id="9" name="TextBox 8"/>
          <p:cNvSpPr txBox="1"/>
          <p:nvPr/>
        </p:nvSpPr>
        <p:spPr bwMode="gray">
          <a:xfrm rot="-2100000">
            <a:off x="828710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2022</a:t>
            </a:r>
          </a:p>
        </p:txBody>
      </p:sp>
      <p:sp>
        <p:nvSpPr>
          <p:cNvPr id="10" name="TextBox 9"/>
          <p:cNvSpPr txBox="1"/>
          <p:nvPr/>
        </p:nvSpPr>
        <p:spPr bwMode="gray">
          <a:xfrm rot="-2100000">
            <a:off x="900536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2023</a:t>
            </a:r>
          </a:p>
        </p:txBody>
      </p:sp>
      <p:sp>
        <p:nvSpPr>
          <p:cNvPr id="11" name="TextBox 10"/>
          <p:cNvSpPr txBox="1"/>
          <p:nvPr/>
        </p:nvSpPr>
        <p:spPr bwMode="gray">
          <a:xfrm rot="-2100000">
            <a:off x="972361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2024</a:t>
            </a:r>
          </a:p>
        </p:txBody>
      </p:sp>
      <p:sp>
        <p:nvSpPr>
          <p:cNvPr id="12" name="TextBox 11"/>
          <p:cNvSpPr txBox="1"/>
          <p:nvPr/>
        </p:nvSpPr>
        <p:spPr bwMode="gray">
          <a:xfrm rot="-2100000">
            <a:off x="1044187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2025</a:t>
            </a:r>
          </a:p>
        </p:txBody>
      </p:sp>
      <p:sp>
        <p:nvSpPr>
          <p:cNvPr id="13" name="TextBox 12"/>
          <p:cNvSpPr txBox="1"/>
          <p:nvPr/>
        </p:nvSpPr>
        <p:spPr bwMode="gray">
          <a:xfrm rot="-2100000">
            <a:off x="111601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2026</a:t>
            </a:r>
          </a:p>
        </p:txBody>
      </p:sp>
      <p:sp>
        <p:nvSpPr>
          <p:cNvPr id="15" name="TextBox 14"/>
          <p:cNvSpPr txBox="1"/>
          <p:nvPr/>
        </p:nvSpPr>
        <p:spPr bwMode="gray">
          <a:xfrm>
            <a:off x="469900" y="1912888"/>
            <a:ext cx="4164362" cy="4510982"/>
          </a:xfrm>
          <a:prstGeom prst="rect">
            <a:avLst/>
          </a:prstGeom>
        </p:spPr>
        <p:txBody>
          <a:bodyPr wrap="square" lIns="0" rIns="0" rtlCol="0" anchor="t" anchorCtr="0">
            <a:noAutofit/>
          </a:bodyPr>
          <a:lstStyle/>
          <a:p>
            <a:pPr marL="228600" indent="-228600" defTabSz="914400">
              <a:lnSpc>
                <a:spcPct val="110000"/>
              </a:lnSpc>
              <a:spcAft>
                <a:spcPts val="100"/>
              </a:spcAft>
            </a:pPr>
            <a:r>
              <a:rPr lang="en-US" sz="1350" b="1" dirty="0">
                <a:solidFill>
                  <a:prstClr val="black"/>
                </a:solidFill>
              </a:rPr>
              <a:t>Change in treatment of contrib. to capital</a:t>
            </a:r>
          </a:p>
          <a:p>
            <a:pPr marL="228600" indent="-228600" defTabSz="914400">
              <a:lnSpc>
                <a:spcPct val="110000"/>
              </a:lnSpc>
              <a:spcAft>
                <a:spcPts val="100"/>
              </a:spcAft>
            </a:pPr>
            <a:r>
              <a:rPr lang="en-US" sz="1350" b="1" dirty="0">
                <a:solidFill>
                  <a:prstClr val="black"/>
                </a:solidFill>
              </a:rPr>
              <a:t>Stronger limits on deduction for executive compensation &gt;$1M; excise tax on certain executive compensation </a:t>
            </a:r>
          </a:p>
          <a:p>
            <a:pPr marL="228600" indent="-228600" defTabSz="914400">
              <a:lnSpc>
                <a:spcPct val="110000"/>
              </a:lnSpc>
              <a:spcAft>
                <a:spcPts val="100"/>
              </a:spcAft>
            </a:pPr>
            <a:r>
              <a:rPr lang="en-US" sz="1350" b="1" dirty="0">
                <a:solidFill>
                  <a:prstClr val="black"/>
                </a:solidFill>
              </a:rPr>
              <a:t>Denial of deduction for certain fines, penalties, and settlement costs</a:t>
            </a:r>
          </a:p>
        </p:txBody>
      </p:sp>
      <p:cxnSp>
        <p:nvCxnSpPr>
          <p:cNvPr id="17" name="Straight Connector 16"/>
          <p:cNvCxnSpPr/>
          <p:nvPr/>
        </p:nvCxnSpPr>
        <p:spPr>
          <a:xfrm>
            <a:off x="4667421"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74624"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81827"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9030"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96233"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03436"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10639"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17842"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25045"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32251"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61185" y="3249221"/>
            <a:ext cx="6289077" cy="1286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14348" y="2957809"/>
            <a:ext cx="6629400"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661182" y="2499069"/>
            <a:ext cx="6289077" cy="1286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19903" y="2048414"/>
            <a:ext cx="6629400"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58055" y="1250591"/>
            <a:ext cx="1827078" cy="601279"/>
            <a:chOff x="4395046" y="6148435"/>
            <a:chExt cx="1827078" cy="601279"/>
          </a:xfrm>
        </p:grpSpPr>
        <p:cxnSp>
          <p:nvCxnSpPr>
            <p:cNvPr id="39" name="Straight Connector 38"/>
            <p:cNvCxnSpPr/>
            <p:nvPr/>
          </p:nvCxnSpPr>
          <p:spPr>
            <a:xfrm flipV="1">
              <a:off x="4395907" y="6370367"/>
              <a:ext cx="640080" cy="41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95046" y="6615009"/>
              <a:ext cx="640080"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5212633" y="6148435"/>
              <a:ext cx="1009491" cy="601279"/>
            </a:xfrm>
            <a:prstGeom prst="rect">
              <a:avLst/>
            </a:prstGeom>
          </p:spPr>
          <p:txBody>
            <a:bodyPr wrap="square" lIns="0" rIns="0" rtlCol="0" anchor="b" anchorCtr="0">
              <a:normAutofit/>
            </a:bodyPr>
            <a:lstStyle/>
            <a:p>
              <a:pPr defTabSz="914400">
                <a:spcAft>
                  <a:spcPts val="600"/>
                </a:spcAft>
              </a:pPr>
              <a:r>
                <a:rPr lang="en-US" sz="1200" dirty="0">
                  <a:solidFill>
                    <a:prstClr val="black"/>
                  </a:solidFill>
                </a:rPr>
                <a:t>Permanent</a:t>
              </a:r>
            </a:p>
            <a:p>
              <a:pPr defTabSz="914400">
                <a:spcAft>
                  <a:spcPts val="600"/>
                </a:spcAft>
              </a:pPr>
              <a:r>
                <a:rPr lang="en-US" sz="1200" dirty="0">
                  <a:solidFill>
                    <a:prstClr val="black"/>
                  </a:solidFill>
                </a:rPr>
                <a:t>Temporary</a:t>
              </a:r>
            </a:p>
          </p:txBody>
        </p:sp>
      </p:grpSp>
    </p:spTree>
    <p:extLst>
      <p:ext uri="{BB962C8B-B14F-4D97-AF65-F5344CB8AC3E}">
        <p14:creationId xmlns:p14="http://schemas.microsoft.com/office/powerpoint/2010/main" val="11505065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Individual taxation – Effective dates</a:t>
            </a:r>
          </a:p>
        </p:txBody>
      </p:sp>
      <p:sp>
        <p:nvSpPr>
          <p:cNvPr id="3" name="Title 2"/>
          <p:cNvSpPr>
            <a:spLocks noGrp="1"/>
          </p:cNvSpPr>
          <p:nvPr>
            <p:ph type="title"/>
          </p:nvPr>
        </p:nvSpPr>
        <p:spPr/>
        <p:txBody>
          <a:bodyPr/>
          <a:lstStyle/>
          <a:p>
            <a:r>
              <a:rPr lang="en-US" dirty="0">
                <a:solidFill>
                  <a:srgbClr val="00B050"/>
                </a:solidFill>
              </a:rPr>
              <a:t>Tax Cuts and Jobs Act of 2017</a:t>
            </a:r>
            <a:endParaRPr lang="en-US" dirty="0"/>
          </a:p>
        </p:txBody>
      </p:sp>
      <p:sp>
        <p:nvSpPr>
          <p:cNvPr id="4" name="TextBox 3"/>
          <p:cNvSpPr txBox="1"/>
          <p:nvPr/>
        </p:nvSpPr>
        <p:spPr bwMode="gray">
          <a:xfrm rot="-2100000">
            <a:off x="46958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2017</a:t>
            </a:r>
          </a:p>
        </p:txBody>
      </p:sp>
      <p:sp>
        <p:nvSpPr>
          <p:cNvPr id="5" name="TextBox 4"/>
          <p:cNvSpPr txBox="1"/>
          <p:nvPr/>
        </p:nvSpPr>
        <p:spPr bwMode="gray">
          <a:xfrm rot="-2100000">
            <a:off x="541408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2018</a:t>
            </a:r>
          </a:p>
        </p:txBody>
      </p:sp>
      <p:sp>
        <p:nvSpPr>
          <p:cNvPr id="6" name="TextBox 5"/>
          <p:cNvSpPr txBox="1"/>
          <p:nvPr/>
        </p:nvSpPr>
        <p:spPr bwMode="gray">
          <a:xfrm rot="-2100000">
            <a:off x="613233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2019</a:t>
            </a:r>
          </a:p>
        </p:txBody>
      </p:sp>
      <p:sp>
        <p:nvSpPr>
          <p:cNvPr id="7" name="TextBox 6"/>
          <p:cNvSpPr txBox="1"/>
          <p:nvPr/>
        </p:nvSpPr>
        <p:spPr bwMode="gray">
          <a:xfrm rot="-2100000">
            <a:off x="685059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2020</a:t>
            </a:r>
          </a:p>
        </p:txBody>
      </p:sp>
      <p:sp>
        <p:nvSpPr>
          <p:cNvPr id="8" name="TextBox 7"/>
          <p:cNvSpPr txBox="1"/>
          <p:nvPr/>
        </p:nvSpPr>
        <p:spPr bwMode="gray">
          <a:xfrm rot="-2100000">
            <a:off x="7568849"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2021</a:t>
            </a:r>
          </a:p>
        </p:txBody>
      </p:sp>
      <p:sp>
        <p:nvSpPr>
          <p:cNvPr id="9" name="TextBox 8"/>
          <p:cNvSpPr txBox="1"/>
          <p:nvPr/>
        </p:nvSpPr>
        <p:spPr bwMode="gray">
          <a:xfrm rot="-2100000">
            <a:off x="828710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2022</a:t>
            </a:r>
          </a:p>
        </p:txBody>
      </p:sp>
      <p:sp>
        <p:nvSpPr>
          <p:cNvPr id="10" name="TextBox 9"/>
          <p:cNvSpPr txBox="1"/>
          <p:nvPr/>
        </p:nvSpPr>
        <p:spPr bwMode="gray">
          <a:xfrm rot="-2100000">
            <a:off x="9005361"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2023</a:t>
            </a:r>
          </a:p>
        </p:txBody>
      </p:sp>
      <p:sp>
        <p:nvSpPr>
          <p:cNvPr id="11" name="TextBox 10"/>
          <p:cNvSpPr txBox="1"/>
          <p:nvPr/>
        </p:nvSpPr>
        <p:spPr bwMode="gray">
          <a:xfrm rot="-2100000">
            <a:off x="9723617"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2024</a:t>
            </a:r>
          </a:p>
        </p:txBody>
      </p:sp>
      <p:sp>
        <p:nvSpPr>
          <p:cNvPr id="12" name="TextBox 11"/>
          <p:cNvSpPr txBox="1"/>
          <p:nvPr/>
        </p:nvSpPr>
        <p:spPr bwMode="gray">
          <a:xfrm rot="-2100000">
            <a:off x="10441873"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2025</a:t>
            </a:r>
          </a:p>
        </p:txBody>
      </p:sp>
      <p:sp>
        <p:nvSpPr>
          <p:cNvPr id="13" name="TextBox 12"/>
          <p:cNvSpPr txBox="1"/>
          <p:nvPr/>
        </p:nvSpPr>
        <p:spPr bwMode="gray">
          <a:xfrm rot="-2100000">
            <a:off x="11160125" y="1523999"/>
            <a:ext cx="561975" cy="276225"/>
          </a:xfrm>
          <a:prstGeom prst="rect">
            <a:avLst/>
          </a:prstGeom>
        </p:spPr>
        <p:txBody>
          <a:bodyPr wrap="square" lIns="0" rIns="0" rtlCol="0" anchor="b" anchorCtr="0">
            <a:noAutofit/>
          </a:bodyPr>
          <a:lstStyle/>
          <a:p>
            <a:pPr algn="ctr" defTabSz="914400"/>
            <a:r>
              <a:rPr lang="en-US" sz="1400" b="1" dirty="0">
                <a:solidFill>
                  <a:prstClr val="black"/>
                </a:solidFill>
              </a:rPr>
              <a:t>2026</a:t>
            </a:r>
          </a:p>
        </p:txBody>
      </p:sp>
      <p:sp>
        <p:nvSpPr>
          <p:cNvPr id="15" name="TextBox 14"/>
          <p:cNvSpPr txBox="1"/>
          <p:nvPr/>
        </p:nvSpPr>
        <p:spPr bwMode="gray">
          <a:xfrm>
            <a:off x="469900" y="1851870"/>
            <a:ext cx="4197521" cy="4625129"/>
          </a:xfrm>
          <a:prstGeom prst="rect">
            <a:avLst/>
          </a:prstGeom>
        </p:spPr>
        <p:txBody>
          <a:bodyPr wrap="square" lIns="0" rIns="0" rtlCol="0" anchor="t" anchorCtr="0">
            <a:noAutofit/>
          </a:bodyPr>
          <a:lstStyle/>
          <a:p>
            <a:pPr marL="228600" indent="-228600" defTabSz="914400">
              <a:lnSpc>
                <a:spcPct val="110000"/>
              </a:lnSpc>
              <a:spcAft>
                <a:spcPts val="100"/>
              </a:spcAft>
            </a:pPr>
            <a:r>
              <a:rPr lang="en-US" sz="1350" b="1" dirty="0">
                <a:solidFill>
                  <a:prstClr val="black"/>
                </a:solidFill>
              </a:rPr>
              <a:t>Individual rates/brackets</a:t>
            </a:r>
          </a:p>
          <a:p>
            <a:pPr marL="228600" indent="-228600" defTabSz="914400">
              <a:lnSpc>
                <a:spcPct val="110000"/>
              </a:lnSpc>
              <a:spcAft>
                <a:spcPts val="100"/>
              </a:spcAft>
            </a:pPr>
            <a:r>
              <a:rPr lang="en-US" sz="1350" b="1" dirty="0">
                <a:solidFill>
                  <a:prstClr val="black"/>
                </a:solidFill>
              </a:rPr>
              <a:t>Higher standard deduction</a:t>
            </a:r>
          </a:p>
          <a:p>
            <a:pPr marL="228600" indent="-228600" defTabSz="914400">
              <a:lnSpc>
                <a:spcPct val="110000"/>
              </a:lnSpc>
              <a:spcAft>
                <a:spcPts val="100"/>
              </a:spcAft>
            </a:pPr>
            <a:r>
              <a:rPr lang="en-US" sz="1350" b="1" dirty="0">
                <a:solidFill>
                  <a:prstClr val="black"/>
                </a:solidFill>
              </a:rPr>
              <a:t>Repeal of personal exemption</a:t>
            </a:r>
          </a:p>
          <a:p>
            <a:pPr marL="228600" indent="-228600" defTabSz="914400">
              <a:lnSpc>
                <a:spcPct val="110000"/>
              </a:lnSpc>
              <a:spcAft>
                <a:spcPts val="100"/>
              </a:spcAft>
            </a:pPr>
            <a:r>
              <a:rPr lang="en-US" sz="1350" b="1" dirty="0">
                <a:solidFill>
                  <a:prstClr val="black"/>
                </a:solidFill>
              </a:rPr>
              <a:t>Repeal of Pease limitation</a:t>
            </a:r>
          </a:p>
          <a:p>
            <a:pPr marL="228600" indent="-228600" defTabSz="914400">
              <a:lnSpc>
                <a:spcPct val="110000"/>
              </a:lnSpc>
              <a:spcAft>
                <a:spcPts val="100"/>
              </a:spcAft>
            </a:pPr>
            <a:r>
              <a:rPr lang="en-US" sz="1350" b="1" dirty="0">
                <a:solidFill>
                  <a:prstClr val="black"/>
                </a:solidFill>
              </a:rPr>
              <a:t>Higher child tax credit &amp;</a:t>
            </a:r>
            <a:br>
              <a:rPr lang="en-US" sz="1350" b="1" dirty="0">
                <a:solidFill>
                  <a:prstClr val="black"/>
                </a:solidFill>
              </a:rPr>
            </a:br>
            <a:r>
              <a:rPr lang="en-US" sz="1350" b="1" dirty="0">
                <a:solidFill>
                  <a:prstClr val="black"/>
                </a:solidFill>
              </a:rPr>
              <a:t>non-child dependent credit</a:t>
            </a:r>
          </a:p>
          <a:p>
            <a:pPr marL="228600" indent="-228600" defTabSz="914400">
              <a:lnSpc>
                <a:spcPct val="110000"/>
              </a:lnSpc>
              <a:spcAft>
                <a:spcPts val="100"/>
              </a:spcAft>
            </a:pPr>
            <a:r>
              <a:rPr lang="en-US" sz="1350" b="1" dirty="0">
                <a:solidFill>
                  <a:prstClr val="black"/>
                </a:solidFill>
              </a:rPr>
              <a:t>Higher AMT exemptions/</a:t>
            </a:r>
            <a:r>
              <a:rPr lang="en-US" sz="1350" b="1" dirty="0" err="1">
                <a:solidFill>
                  <a:prstClr val="black"/>
                </a:solidFill>
              </a:rPr>
              <a:t>phaseout</a:t>
            </a:r>
            <a:endParaRPr lang="en-US" sz="1350" b="1" dirty="0">
              <a:solidFill>
                <a:prstClr val="black"/>
              </a:solidFill>
            </a:endParaRPr>
          </a:p>
          <a:p>
            <a:pPr marL="228600" indent="-228600" defTabSz="914400">
              <a:lnSpc>
                <a:spcPct val="110000"/>
              </a:lnSpc>
              <a:spcAft>
                <a:spcPts val="100"/>
              </a:spcAft>
            </a:pPr>
            <a:r>
              <a:rPr lang="en-US" sz="1350" b="1" dirty="0">
                <a:solidFill>
                  <a:prstClr val="black"/>
                </a:solidFill>
              </a:rPr>
              <a:t>Higher estate &amp; gift tax exemptions</a:t>
            </a:r>
          </a:p>
          <a:p>
            <a:pPr marL="228600" indent="-228600" defTabSz="914400">
              <a:lnSpc>
                <a:spcPct val="110000"/>
              </a:lnSpc>
              <a:spcAft>
                <a:spcPts val="100"/>
              </a:spcAft>
            </a:pPr>
            <a:r>
              <a:rPr lang="en-US" sz="1350" b="1" dirty="0">
                <a:solidFill>
                  <a:prstClr val="black"/>
                </a:solidFill>
              </a:rPr>
              <a:t>SALT deduction limitation</a:t>
            </a:r>
          </a:p>
          <a:p>
            <a:pPr marL="228600" indent="-228600" defTabSz="914400">
              <a:lnSpc>
                <a:spcPct val="110000"/>
              </a:lnSpc>
              <a:spcAft>
                <a:spcPts val="100"/>
              </a:spcAft>
            </a:pPr>
            <a:r>
              <a:rPr lang="en-US" sz="1350" b="1" dirty="0">
                <a:solidFill>
                  <a:prstClr val="black"/>
                </a:solidFill>
              </a:rPr>
              <a:t>Mortgage interest deduction limitation</a:t>
            </a:r>
          </a:p>
          <a:p>
            <a:pPr marL="228600" indent="-228600" defTabSz="914400">
              <a:lnSpc>
                <a:spcPct val="110000"/>
              </a:lnSpc>
              <a:spcAft>
                <a:spcPts val="100"/>
              </a:spcAft>
            </a:pPr>
            <a:r>
              <a:rPr lang="en-US" sz="1350" b="1" dirty="0">
                <a:solidFill>
                  <a:prstClr val="black"/>
                </a:solidFill>
              </a:rPr>
              <a:t>Elimination of ACA individual penalty</a:t>
            </a:r>
          </a:p>
          <a:p>
            <a:pPr marL="228600" indent="-228600" defTabSz="914400">
              <a:lnSpc>
                <a:spcPct val="110000"/>
              </a:lnSpc>
              <a:spcAft>
                <a:spcPts val="100"/>
              </a:spcAft>
            </a:pPr>
            <a:r>
              <a:rPr lang="en-US" sz="1350" b="1" dirty="0">
                <a:solidFill>
                  <a:prstClr val="black"/>
                </a:solidFill>
              </a:rPr>
              <a:t>Longer holding requirement for carried interest gains</a:t>
            </a:r>
          </a:p>
          <a:p>
            <a:pPr marL="228600" indent="-228600" defTabSz="914400">
              <a:lnSpc>
                <a:spcPct val="110000"/>
              </a:lnSpc>
              <a:spcAft>
                <a:spcPts val="100"/>
              </a:spcAft>
            </a:pPr>
            <a:r>
              <a:rPr lang="en-US" sz="1350" b="1" dirty="0">
                <a:solidFill>
                  <a:prstClr val="black"/>
                </a:solidFill>
              </a:rPr>
              <a:t>Higher charitable giving deduction limit</a:t>
            </a:r>
          </a:p>
          <a:p>
            <a:pPr marL="228600" indent="-228600" defTabSz="914400">
              <a:lnSpc>
                <a:spcPct val="110000"/>
              </a:lnSpc>
              <a:spcAft>
                <a:spcPts val="100"/>
              </a:spcAft>
            </a:pPr>
            <a:r>
              <a:rPr lang="en-US" sz="1350" b="1" dirty="0">
                <a:solidFill>
                  <a:prstClr val="black"/>
                </a:solidFill>
              </a:rPr>
              <a:t>Repeal of deductions for personal casualty losses, tax prep, business expenses, &amp; moving expenses</a:t>
            </a:r>
          </a:p>
          <a:p>
            <a:pPr marL="228600" indent="-228600" defTabSz="914400">
              <a:lnSpc>
                <a:spcPct val="110000"/>
              </a:lnSpc>
              <a:spcAft>
                <a:spcPts val="100"/>
              </a:spcAft>
            </a:pPr>
            <a:r>
              <a:rPr lang="en-US" sz="1350" b="1" dirty="0">
                <a:solidFill>
                  <a:prstClr val="black"/>
                </a:solidFill>
              </a:rPr>
              <a:t>Repeal of deduction for alimony payments</a:t>
            </a:r>
          </a:p>
          <a:p>
            <a:pPr marL="228600" indent="-228600" defTabSz="914400">
              <a:lnSpc>
                <a:spcPct val="110000"/>
              </a:lnSpc>
              <a:spcAft>
                <a:spcPts val="100"/>
              </a:spcAft>
            </a:pPr>
            <a:r>
              <a:rPr lang="en-US" sz="1350" b="1" dirty="0">
                <a:solidFill>
                  <a:prstClr val="black"/>
                </a:solidFill>
              </a:rPr>
              <a:t>Lower floor for medical expense deduction</a:t>
            </a:r>
          </a:p>
        </p:txBody>
      </p:sp>
      <p:cxnSp>
        <p:nvCxnSpPr>
          <p:cNvPr id="17" name="Straight Connector 16"/>
          <p:cNvCxnSpPr/>
          <p:nvPr/>
        </p:nvCxnSpPr>
        <p:spPr>
          <a:xfrm>
            <a:off x="4667421"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74624"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81827"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89030"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96233"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03436"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910639"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617842"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25045"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32251" y="1851870"/>
            <a:ext cx="0" cy="452628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61185" y="1967945"/>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61185" y="2471471"/>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61186" y="3048529"/>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661186" y="3670776"/>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03841" y="4165643"/>
            <a:ext cx="5462389" cy="14385"/>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661185" y="4736031"/>
            <a:ext cx="6289077" cy="1286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61186" y="5562779"/>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661185" y="2219708"/>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61185" y="2723235"/>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63990" y="3399442"/>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61185" y="3942109"/>
            <a:ext cx="5105045"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07418" y="4402579"/>
            <a:ext cx="5541264" cy="1"/>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661185" y="5096719"/>
            <a:ext cx="6289077" cy="41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13324" y="6014194"/>
            <a:ext cx="5536938" cy="0"/>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76812" y="6274456"/>
            <a:ext cx="777240"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26522" y="1245853"/>
            <a:ext cx="1827078" cy="601279"/>
            <a:chOff x="4395046" y="6148435"/>
            <a:chExt cx="1827078" cy="601279"/>
          </a:xfrm>
        </p:grpSpPr>
        <p:cxnSp>
          <p:nvCxnSpPr>
            <p:cNvPr id="48" name="Straight Connector 47"/>
            <p:cNvCxnSpPr/>
            <p:nvPr/>
          </p:nvCxnSpPr>
          <p:spPr>
            <a:xfrm flipV="1">
              <a:off x="4395907" y="6370367"/>
              <a:ext cx="640080" cy="412"/>
            </a:xfrm>
            <a:prstGeom prst="line">
              <a:avLst/>
            </a:prstGeom>
            <a:ln w="76200" cap="rnd">
              <a:solidFill>
                <a:schemeClr val="accent1"/>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95046" y="6615009"/>
              <a:ext cx="640080" cy="983"/>
            </a:xfrm>
            <a:prstGeom prst="line">
              <a:avLst/>
            </a:prstGeom>
            <a:ln w="76200" cap="rnd">
              <a:solidFill>
                <a:schemeClr val="bg2">
                  <a:lumMod val="9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bwMode="gray">
            <a:xfrm>
              <a:off x="5212633" y="6148435"/>
              <a:ext cx="1009491" cy="601279"/>
            </a:xfrm>
            <a:prstGeom prst="rect">
              <a:avLst/>
            </a:prstGeom>
          </p:spPr>
          <p:txBody>
            <a:bodyPr wrap="square" lIns="0" rIns="0" rtlCol="0" anchor="b" anchorCtr="0">
              <a:normAutofit/>
            </a:bodyPr>
            <a:lstStyle/>
            <a:p>
              <a:pPr defTabSz="914400">
                <a:spcAft>
                  <a:spcPts val="600"/>
                </a:spcAft>
              </a:pPr>
              <a:r>
                <a:rPr lang="en-US" sz="1200" dirty="0">
                  <a:solidFill>
                    <a:prstClr val="black"/>
                  </a:solidFill>
                </a:rPr>
                <a:t>Permanent</a:t>
              </a:r>
            </a:p>
            <a:p>
              <a:pPr defTabSz="914400">
                <a:spcAft>
                  <a:spcPts val="600"/>
                </a:spcAft>
              </a:pPr>
              <a:r>
                <a:rPr lang="en-US" sz="1200" dirty="0">
                  <a:solidFill>
                    <a:prstClr val="black"/>
                  </a:solidFill>
                </a:rPr>
                <a:t>Temporary</a:t>
              </a:r>
            </a:p>
          </p:txBody>
        </p:sp>
      </p:grpSp>
    </p:spTree>
    <p:extLst>
      <p:ext uri="{BB962C8B-B14F-4D97-AF65-F5344CB8AC3E}">
        <p14:creationId xmlns:p14="http://schemas.microsoft.com/office/powerpoint/2010/main" val="2764592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Planning considerations</a:t>
            </a:r>
          </a:p>
        </p:txBody>
      </p:sp>
    </p:spTree>
    <p:extLst>
      <p:ext uri="{BB962C8B-B14F-4D97-AF65-F5344CB8AC3E}">
        <p14:creationId xmlns:p14="http://schemas.microsoft.com/office/powerpoint/2010/main" val="397367641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Overview</a:t>
            </a:r>
          </a:p>
        </p:txBody>
      </p:sp>
      <p:sp>
        <p:nvSpPr>
          <p:cNvPr id="3" name="Title 2"/>
          <p:cNvSpPr>
            <a:spLocks noGrp="1"/>
          </p:cNvSpPr>
          <p:nvPr>
            <p:ph type="title"/>
          </p:nvPr>
        </p:nvSpPr>
        <p:spPr/>
        <p:txBody>
          <a:bodyPr/>
          <a:lstStyle/>
          <a:p>
            <a:r>
              <a:rPr lang="en-US" dirty="0">
                <a:solidFill>
                  <a:srgbClr val="00B050"/>
                </a:solidFill>
              </a:rPr>
              <a:t>Rate reduction planning</a:t>
            </a:r>
          </a:p>
        </p:txBody>
      </p:sp>
      <p:sp>
        <p:nvSpPr>
          <p:cNvPr id="4" name="Content Placeholder 3"/>
          <p:cNvSpPr>
            <a:spLocks noGrp="1"/>
          </p:cNvSpPr>
          <p:nvPr>
            <p:ph idx="1"/>
          </p:nvPr>
        </p:nvSpPr>
        <p:spPr>
          <a:xfrm>
            <a:off x="469899" y="1493942"/>
            <a:ext cx="11252201" cy="4977977"/>
          </a:xfrm>
        </p:spPr>
        <p:txBody>
          <a:bodyPr/>
          <a:lstStyle/>
          <a:p>
            <a:pPr marL="171450" lvl="0" indent="-171450">
              <a:spcAft>
                <a:spcPts val="600"/>
              </a:spcAft>
              <a:buFont typeface="Arial" panose="020B0604020202020204" pitchFamily="34" charset="0"/>
              <a:buChar char="•"/>
            </a:pPr>
            <a:r>
              <a:rPr lang="en-US" sz="1600" dirty="0"/>
              <a:t>Rate reduction benefit example</a:t>
            </a:r>
          </a:p>
          <a:p>
            <a:pPr marL="171450" lvl="0" indent="-171450">
              <a:spcAft>
                <a:spcPts val="600"/>
              </a:spcAft>
              <a:buFont typeface="Arial" panose="020B0604020202020204" pitchFamily="34" charset="0"/>
              <a:buChar char="•"/>
            </a:pPr>
            <a:r>
              <a:rPr lang="en-US" sz="1600" dirty="0"/>
              <a:t>By accelerating deductions into pre-reform years / deferring revenue into post-reform years, taxpayers will likely receive a permanent tax benefit</a:t>
            </a:r>
          </a:p>
          <a:p>
            <a:pPr lvl="0">
              <a:spcAft>
                <a:spcPts val="600"/>
              </a:spcAft>
            </a:pPr>
            <a:endParaRPr lang="en-US" b="1" dirty="0"/>
          </a:p>
        </p:txBody>
      </p:sp>
      <p:pic>
        <p:nvPicPr>
          <p:cNvPr id="5" name="Picture 4"/>
          <p:cNvPicPr>
            <a:picLocks noChangeAspect="1"/>
          </p:cNvPicPr>
          <p:nvPr/>
        </p:nvPicPr>
        <p:blipFill>
          <a:blip r:embed="rId2"/>
          <a:stretch>
            <a:fillRect/>
          </a:stretch>
        </p:blipFill>
        <p:spPr>
          <a:xfrm>
            <a:off x="583285" y="2670979"/>
            <a:ext cx="11025427" cy="2725387"/>
          </a:xfrm>
          <a:prstGeom prst="rect">
            <a:avLst/>
          </a:prstGeom>
        </p:spPr>
      </p:pic>
    </p:spTree>
    <p:extLst>
      <p:ext uri="{BB962C8B-B14F-4D97-AF65-F5344CB8AC3E}">
        <p14:creationId xmlns:p14="http://schemas.microsoft.com/office/powerpoint/2010/main" val="33234880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B050"/>
                </a:solidFill>
              </a:rPr>
              <a:t>General considerations </a:t>
            </a:r>
            <a:br>
              <a:rPr lang="en-US" dirty="0">
                <a:solidFill>
                  <a:srgbClr val="00B050"/>
                </a:solidFill>
              </a:rPr>
            </a:br>
            <a:r>
              <a:rPr lang="en-US" dirty="0">
                <a:solidFill>
                  <a:srgbClr val="00B050"/>
                </a:solidFill>
              </a:rPr>
              <a:t>&amp; highlights</a:t>
            </a:r>
          </a:p>
        </p:txBody>
      </p:sp>
    </p:spTree>
    <p:extLst>
      <p:ext uri="{BB962C8B-B14F-4D97-AF65-F5344CB8AC3E}">
        <p14:creationId xmlns:p14="http://schemas.microsoft.com/office/powerpoint/2010/main" val="28192149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Automatic method changes for acceleration of deduction and deferral of revenue</a:t>
            </a:r>
          </a:p>
        </p:txBody>
      </p:sp>
      <p:sp>
        <p:nvSpPr>
          <p:cNvPr id="3" name="Title 2"/>
          <p:cNvSpPr>
            <a:spLocks noGrp="1"/>
          </p:cNvSpPr>
          <p:nvPr>
            <p:ph type="title"/>
          </p:nvPr>
        </p:nvSpPr>
        <p:spPr/>
        <p:txBody>
          <a:bodyPr/>
          <a:lstStyle/>
          <a:p>
            <a:r>
              <a:rPr lang="en-US" dirty="0">
                <a:solidFill>
                  <a:srgbClr val="00B050"/>
                </a:solidFill>
              </a:rPr>
              <a:t>Tax accounting planning</a:t>
            </a:r>
          </a:p>
        </p:txBody>
      </p:sp>
      <p:sp>
        <p:nvSpPr>
          <p:cNvPr id="4" name="Content Placeholder 3"/>
          <p:cNvSpPr>
            <a:spLocks noGrp="1"/>
          </p:cNvSpPr>
          <p:nvPr>
            <p:ph idx="1"/>
          </p:nvPr>
        </p:nvSpPr>
        <p:spPr>
          <a:xfrm>
            <a:off x="469899" y="1493942"/>
            <a:ext cx="6786095" cy="4977977"/>
          </a:xfrm>
        </p:spPr>
        <p:txBody>
          <a:bodyPr/>
          <a:lstStyle/>
          <a:p>
            <a:pPr marL="171450" lvl="0" indent="-171450">
              <a:spcAft>
                <a:spcPts val="600"/>
              </a:spcAft>
              <a:buFont typeface="Arial" panose="020B0604020202020204" pitchFamily="34" charset="0"/>
              <a:buChar char="•"/>
            </a:pPr>
            <a:r>
              <a:rPr lang="en-US" sz="1600" dirty="0"/>
              <a:t>Deduct bonuses and vacation pay </a:t>
            </a:r>
          </a:p>
          <a:p>
            <a:pPr marL="171450" lvl="0" indent="-171450">
              <a:spcAft>
                <a:spcPts val="600"/>
              </a:spcAft>
              <a:buFont typeface="Arial" panose="020B0604020202020204" pitchFamily="34" charset="0"/>
              <a:buChar char="•"/>
            </a:pPr>
            <a:r>
              <a:rPr lang="en-US" sz="1600" dirty="0"/>
              <a:t>Inventory –Lower of cost or market/subnormal goods/reduce UNICAP costs/LIFO enhancements</a:t>
            </a:r>
          </a:p>
          <a:p>
            <a:pPr marL="171450" lvl="0" indent="-171450">
              <a:spcAft>
                <a:spcPts val="600"/>
              </a:spcAft>
              <a:buFont typeface="Arial" panose="020B0604020202020204" pitchFamily="34" charset="0"/>
              <a:buChar char="•"/>
            </a:pPr>
            <a:r>
              <a:rPr lang="en-US" sz="1600" dirty="0"/>
              <a:t>Depreciation changes</a:t>
            </a:r>
          </a:p>
          <a:p>
            <a:pPr marL="171450" lvl="0" indent="-171450">
              <a:spcAft>
                <a:spcPts val="600"/>
              </a:spcAft>
              <a:buFont typeface="Arial" panose="020B0604020202020204" pitchFamily="34" charset="0"/>
              <a:buChar char="•"/>
            </a:pPr>
            <a:r>
              <a:rPr lang="en-US" sz="1600" dirty="0"/>
              <a:t>IBNR (incurred but not reported) –self-insured medical; medical services included in workers’ compensation</a:t>
            </a:r>
          </a:p>
          <a:p>
            <a:pPr marL="171450" lvl="0" indent="-171450">
              <a:spcAft>
                <a:spcPts val="600"/>
              </a:spcAft>
              <a:buFont typeface="Arial" panose="020B0604020202020204" pitchFamily="34" charset="0"/>
              <a:buChar char="•"/>
            </a:pPr>
            <a:r>
              <a:rPr lang="en-US" sz="1600" dirty="0"/>
              <a:t>Changes to comply with Treas. Reg.§1.263(a)-4 including prepaid expenses</a:t>
            </a:r>
          </a:p>
          <a:p>
            <a:pPr marL="171450" lvl="0" indent="-171450">
              <a:spcAft>
                <a:spcPts val="600"/>
              </a:spcAft>
              <a:buFont typeface="Arial" panose="020B0604020202020204" pitchFamily="34" charset="0"/>
              <a:buChar char="•"/>
            </a:pPr>
            <a:r>
              <a:rPr lang="en-US" sz="1600" dirty="0"/>
              <a:t>Advanced deduction of payroll taxes</a:t>
            </a:r>
          </a:p>
          <a:p>
            <a:pPr marL="171450" lvl="0" indent="-171450">
              <a:spcAft>
                <a:spcPts val="600"/>
              </a:spcAft>
              <a:buFont typeface="Arial" panose="020B0604020202020204" pitchFamily="34" charset="0"/>
              <a:buChar char="•"/>
            </a:pPr>
            <a:r>
              <a:rPr lang="en-US" sz="1600" dirty="0"/>
              <a:t>Defer advance payments –Rev. Proc. 2004-34</a:t>
            </a:r>
          </a:p>
          <a:p>
            <a:pPr marL="171450" lvl="0" indent="-171450">
              <a:spcAft>
                <a:spcPts val="600"/>
              </a:spcAft>
              <a:buFont typeface="Arial" panose="020B0604020202020204" pitchFamily="34" charset="0"/>
              <a:buChar char="•"/>
            </a:pPr>
            <a:r>
              <a:rPr lang="en-US" sz="1600" dirty="0"/>
              <a:t>Single item cash to accrual (does not include prepayment liabilities)</a:t>
            </a:r>
          </a:p>
          <a:p>
            <a:pPr marL="171450" lvl="0" indent="-171450">
              <a:spcAft>
                <a:spcPts val="600"/>
              </a:spcAft>
              <a:buFont typeface="Arial" panose="020B0604020202020204" pitchFamily="34" charset="0"/>
              <a:buChar char="•"/>
            </a:pPr>
            <a:r>
              <a:rPr lang="en-US" sz="1600" dirty="0"/>
              <a:t>Deduct rebates and allowances under recurring item exception</a:t>
            </a:r>
            <a:endParaRPr lang="en-US" b="1" dirty="0"/>
          </a:p>
        </p:txBody>
      </p:sp>
      <p:pic>
        <p:nvPicPr>
          <p:cNvPr id="5" name="Picture 4"/>
          <p:cNvPicPr>
            <a:picLocks noChangeAspect="1"/>
          </p:cNvPicPr>
          <p:nvPr/>
        </p:nvPicPr>
        <p:blipFill>
          <a:blip r:embed="rId2"/>
          <a:stretch>
            <a:fillRect/>
          </a:stretch>
        </p:blipFill>
        <p:spPr>
          <a:xfrm>
            <a:off x="8035091" y="1382495"/>
            <a:ext cx="2200275" cy="2343150"/>
          </a:xfrm>
          <a:prstGeom prst="rect">
            <a:avLst/>
          </a:prstGeom>
        </p:spPr>
      </p:pic>
    </p:spTree>
    <p:extLst>
      <p:ext uri="{BB962C8B-B14F-4D97-AF65-F5344CB8AC3E}">
        <p14:creationId xmlns:p14="http://schemas.microsoft.com/office/powerpoint/2010/main" val="56042947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Category 2: Fact changes, including prepayment planning</a:t>
            </a:r>
          </a:p>
        </p:txBody>
      </p:sp>
      <p:sp>
        <p:nvSpPr>
          <p:cNvPr id="3" name="Title 2"/>
          <p:cNvSpPr>
            <a:spLocks noGrp="1"/>
          </p:cNvSpPr>
          <p:nvPr>
            <p:ph type="title"/>
          </p:nvPr>
        </p:nvSpPr>
        <p:spPr/>
        <p:txBody>
          <a:bodyPr/>
          <a:lstStyle/>
          <a:p>
            <a:r>
              <a:rPr lang="en-US" dirty="0">
                <a:solidFill>
                  <a:srgbClr val="00B050"/>
                </a:solidFill>
              </a:rPr>
              <a:t>Tax accounting planning</a:t>
            </a:r>
          </a:p>
        </p:txBody>
      </p:sp>
      <p:sp>
        <p:nvSpPr>
          <p:cNvPr id="4" name="Content Placeholder 3"/>
          <p:cNvSpPr>
            <a:spLocks noGrp="1"/>
          </p:cNvSpPr>
          <p:nvPr>
            <p:ph idx="1"/>
          </p:nvPr>
        </p:nvSpPr>
        <p:spPr>
          <a:xfrm>
            <a:off x="469900" y="1262473"/>
            <a:ext cx="8022838" cy="4977977"/>
          </a:xfrm>
        </p:spPr>
        <p:txBody>
          <a:bodyPr/>
          <a:lstStyle/>
          <a:p>
            <a:pPr lvl="0">
              <a:spcAft>
                <a:spcPts val="600"/>
              </a:spcAft>
            </a:pPr>
            <a:r>
              <a:rPr lang="en-US" sz="1600" b="1" dirty="0"/>
              <a:t>Items not requiring a method change</a:t>
            </a:r>
          </a:p>
          <a:p>
            <a:pPr marL="171450" lvl="0" indent="-171450">
              <a:spcAft>
                <a:spcPts val="600"/>
              </a:spcAft>
              <a:buFont typeface="Arial" panose="020B0604020202020204" pitchFamily="34" charset="0"/>
              <a:buChar char="•"/>
            </a:pPr>
            <a:r>
              <a:rPr lang="en-US" sz="1600" dirty="0"/>
              <a:t>Inventory –expand or adopt LIFO, identify LCM write-downs</a:t>
            </a:r>
          </a:p>
          <a:p>
            <a:pPr marL="171450" lvl="0" indent="-171450">
              <a:spcAft>
                <a:spcPts val="600"/>
              </a:spcAft>
              <a:buFont typeface="Arial" panose="020B0604020202020204" pitchFamily="34" charset="0"/>
              <a:buChar char="•"/>
            </a:pPr>
            <a:r>
              <a:rPr lang="en-US" sz="1600" dirty="0"/>
              <a:t>Identify casualty and abandonment losses</a:t>
            </a:r>
          </a:p>
          <a:p>
            <a:pPr marL="171450" lvl="0" indent="-171450">
              <a:spcAft>
                <a:spcPts val="600"/>
              </a:spcAft>
              <a:buFont typeface="Arial" panose="020B0604020202020204" pitchFamily="34" charset="0"/>
              <a:buChar char="•"/>
            </a:pPr>
            <a:r>
              <a:rPr lang="en-US" sz="1600" dirty="0"/>
              <a:t>Write-off of worthless intangibles</a:t>
            </a:r>
          </a:p>
          <a:p>
            <a:pPr marL="171450" lvl="0" indent="-171450">
              <a:spcAft>
                <a:spcPts val="600"/>
              </a:spcAft>
              <a:buFont typeface="Arial" panose="020B0604020202020204" pitchFamily="34" charset="0"/>
              <a:buChar char="•"/>
            </a:pPr>
            <a:r>
              <a:rPr lang="en-US" sz="1600" dirty="0"/>
              <a:t>Accelerating payment liabilities on the sale of a business</a:t>
            </a:r>
          </a:p>
          <a:p>
            <a:pPr marL="171450" lvl="0" indent="-171450">
              <a:spcAft>
                <a:spcPts val="600"/>
              </a:spcAft>
              <a:buFont typeface="Arial" panose="020B0604020202020204" pitchFamily="34" charset="0"/>
              <a:buChar char="•"/>
            </a:pPr>
            <a:r>
              <a:rPr lang="en-US" sz="1600" dirty="0"/>
              <a:t>Disputed sales and other exclusions from income</a:t>
            </a:r>
          </a:p>
          <a:p>
            <a:pPr marL="171450" lvl="0" indent="-171450">
              <a:spcAft>
                <a:spcPts val="600"/>
              </a:spcAft>
              <a:buFont typeface="Arial" panose="020B0604020202020204" pitchFamily="34" charset="0"/>
              <a:buChar char="•"/>
            </a:pPr>
            <a:r>
              <a:rPr lang="en-US" sz="1600" dirty="0"/>
              <a:t>Depreciation –analyze placed in service dates; bonus depreciation</a:t>
            </a:r>
          </a:p>
          <a:p>
            <a:pPr marL="171450" lvl="0" indent="-171450">
              <a:spcAft>
                <a:spcPts val="600"/>
              </a:spcAft>
              <a:buFont typeface="Arial" panose="020B0604020202020204" pitchFamily="34" charset="0"/>
              <a:buChar char="•"/>
            </a:pPr>
            <a:r>
              <a:rPr lang="en-US" sz="1600" dirty="0"/>
              <a:t>Identify partially and wholly worthless bad debts</a:t>
            </a:r>
          </a:p>
          <a:p>
            <a:pPr marL="171450" lvl="0" indent="-171450">
              <a:spcAft>
                <a:spcPts val="600"/>
              </a:spcAft>
              <a:buFont typeface="Arial" panose="020B0604020202020204" pitchFamily="34" charset="0"/>
              <a:buChar char="•"/>
            </a:pPr>
            <a:r>
              <a:rPr lang="en-US" sz="1600" dirty="0"/>
              <a:t>Disposition of property through transfer to a supplies/scrap account</a:t>
            </a:r>
          </a:p>
          <a:p>
            <a:pPr marL="171450" lvl="0" indent="-171450">
              <a:spcAft>
                <a:spcPts val="600"/>
              </a:spcAft>
              <a:buFont typeface="Arial" panose="020B0604020202020204" pitchFamily="34" charset="0"/>
              <a:buChar char="•"/>
            </a:pPr>
            <a:r>
              <a:rPr lang="en-US" sz="1600" dirty="0"/>
              <a:t>Fix equity compensation deductions</a:t>
            </a:r>
          </a:p>
          <a:p>
            <a:pPr lvl="0">
              <a:spcAft>
                <a:spcPts val="600"/>
              </a:spcAft>
            </a:pPr>
            <a:endParaRPr lang="en-US" sz="1600" b="1" dirty="0"/>
          </a:p>
          <a:p>
            <a:pPr lvl="0">
              <a:spcAft>
                <a:spcPts val="600"/>
              </a:spcAft>
            </a:pPr>
            <a:r>
              <a:rPr lang="en-US" sz="1600" b="1" dirty="0"/>
              <a:t>Prepayment planning (N/A for 12/31 year-end taxpayers)</a:t>
            </a:r>
          </a:p>
          <a:p>
            <a:pPr marL="171450" lvl="0" indent="-171450">
              <a:spcAft>
                <a:spcPts val="600"/>
              </a:spcAft>
              <a:buFont typeface="Arial" panose="020B0604020202020204" pitchFamily="34" charset="0"/>
              <a:buChar char="•"/>
            </a:pPr>
            <a:r>
              <a:rPr lang="en-US" sz="1600" dirty="0"/>
              <a:t>Prefund pension</a:t>
            </a:r>
          </a:p>
          <a:p>
            <a:pPr marL="171450" lvl="0" indent="-171450">
              <a:spcAft>
                <a:spcPts val="600"/>
              </a:spcAft>
              <a:buFont typeface="Arial" panose="020B0604020202020204" pitchFamily="34" charset="0"/>
              <a:buChar char="•"/>
            </a:pPr>
            <a:r>
              <a:rPr lang="en-US" sz="1600" dirty="0"/>
              <a:t>Prefund VEBA</a:t>
            </a:r>
          </a:p>
          <a:p>
            <a:pPr marL="171450" lvl="0" indent="-171450">
              <a:spcAft>
                <a:spcPts val="600"/>
              </a:spcAft>
              <a:buFont typeface="Arial" panose="020B0604020202020204" pitchFamily="34" charset="0"/>
              <a:buChar char="•"/>
            </a:pPr>
            <a:r>
              <a:rPr lang="en-US" sz="1600" dirty="0"/>
              <a:t>Make payment to Captive</a:t>
            </a:r>
          </a:p>
          <a:p>
            <a:pPr marL="171450" lvl="0" indent="-171450">
              <a:spcAft>
                <a:spcPts val="600"/>
              </a:spcAft>
              <a:buFont typeface="Arial" panose="020B0604020202020204" pitchFamily="34" charset="0"/>
              <a:buChar char="•"/>
            </a:pPr>
            <a:r>
              <a:rPr lang="en-US" sz="1600" dirty="0"/>
              <a:t>Prepay service contracts and payment liabilities</a:t>
            </a:r>
          </a:p>
        </p:txBody>
      </p:sp>
      <p:pic>
        <p:nvPicPr>
          <p:cNvPr id="6" name="Picture 5"/>
          <p:cNvPicPr>
            <a:picLocks noChangeAspect="1"/>
          </p:cNvPicPr>
          <p:nvPr/>
        </p:nvPicPr>
        <p:blipFill>
          <a:blip r:embed="rId2"/>
          <a:stretch>
            <a:fillRect/>
          </a:stretch>
        </p:blipFill>
        <p:spPr>
          <a:xfrm>
            <a:off x="8329269" y="1325456"/>
            <a:ext cx="1914525" cy="1771650"/>
          </a:xfrm>
          <a:prstGeom prst="rect">
            <a:avLst/>
          </a:prstGeom>
        </p:spPr>
      </p:pic>
    </p:spTree>
    <p:extLst>
      <p:ext uri="{BB962C8B-B14F-4D97-AF65-F5344CB8AC3E}">
        <p14:creationId xmlns:p14="http://schemas.microsoft.com/office/powerpoint/2010/main" val="4445701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solidFill>
                  <a:srgbClr val="00B050"/>
                </a:solidFill>
              </a:rPr>
              <a:t>Conclusion</a:t>
            </a:r>
          </a:p>
        </p:txBody>
      </p:sp>
      <p:sp>
        <p:nvSpPr>
          <p:cNvPr id="4" name="Content Placeholder 3"/>
          <p:cNvSpPr>
            <a:spLocks noGrp="1"/>
          </p:cNvSpPr>
          <p:nvPr>
            <p:ph idx="1"/>
          </p:nvPr>
        </p:nvSpPr>
        <p:spPr/>
        <p:txBody>
          <a:bodyPr/>
          <a:lstStyle/>
          <a:p>
            <a:r>
              <a:rPr lang="en-US" dirty="0"/>
              <a:t>Numerous changes – some create tax savings, while others increase tax liabilities</a:t>
            </a:r>
          </a:p>
          <a:p>
            <a:r>
              <a:rPr lang="en-US" dirty="0"/>
              <a:t>Many of the provisions are very complex and nuanced</a:t>
            </a:r>
          </a:p>
          <a:p>
            <a:r>
              <a:rPr lang="en-US" dirty="0"/>
              <a:t>Some of the provisions require new recordkeeping to capture the information necessary to comply with  the new rules</a:t>
            </a:r>
          </a:p>
          <a:p>
            <a:r>
              <a:rPr lang="en-US" dirty="0"/>
              <a:t>Some provisions are permanent while many are temporary</a:t>
            </a:r>
          </a:p>
          <a:p>
            <a:r>
              <a:rPr lang="en-US" dirty="0"/>
              <a:t>There are still potential planning opportunities to get a permanent tax benefit from accelerating deductions into 2017 or deferring revenue into a later tax year</a:t>
            </a:r>
          </a:p>
          <a:p>
            <a:r>
              <a:rPr lang="en-US" dirty="0"/>
              <a:t>Don’t be surprised – model out the effects on your business and  consider tax planning strategies for the transition as well as for  the future.  Be expansive in your considerations – including potential to separate out non-health service businesses from your practice to potentially take advantage of the pass-through deduction.</a:t>
            </a:r>
          </a:p>
          <a:p>
            <a:r>
              <a:rPr lang="en-US" dirty="0"/>
              <a:t>There are many other changes in the tax reform bill that were not discussed here that could  apply to you – we tried to highlight those that are most likely to  impact your individual practices.</a:t>
            </a:r>
          </a:p>
          <a:p>
            <a:endParaRPr lang="en-US" dirty="0"/>
          </a:p>
        </p:txBody>
      </p:sp>
    </p:spTree>
    <p:extLst>
      <p:ext uri="{BB962C8B-B14F-4D97-AF65-F5344CB8AC3E}">
        <p14:creationId xmlns:p14="http://schemas.microsoft.com/office/powerpoint/2010/main" val="336998221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and answer session</a:t>
            </a:r>
          </a:p>
        </p:txBody>
      </p:sp>
      <p:sp>
        <p:nvSpPr>
          <p:cNvPr id="3" name="Text Placeholder 2"/>
          <p:cNvSpPr>
            <a:spLocks noGrp="1"/>
          </p:cNvSpPr>
          <p:nvPr>
            <p:ph type="body" idx="1"/>
          </p:nvPr>
        </p:nvSpPr>
        <p:spPr/>
        <p:txBody>
          <a:bodyPr/>
          <a:lstStyle/>
          <a:p>
            <a:r>
              <a:rPr lang="en-US" i="1" dirty="0"/>
              <a:t>Please limit your questions to those related to your medical practices</a:t>
            </a:r>
          </a:p>
        </p:txBody>
      </p:sp>
    </p:spTree>
    <p:extLst>
      <p:ext uri="{BB962C8B-B14F-4D97-AF65-F5344CB8AC3E}">
        <p14:creationId xmlns:p14="http://schemas.microsoft.com/office/powerpoint/2010/main" val="303081933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477509" y="4946073"/>
            <a:ext cx="11196331" cy="1704353"/>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a:solidFill>
                  <a:schemeClr val="tx1"/>
                </a:solidFill>
              </a:rPr>
              <a:t>About Deloitte</a:t>
            </a:r>
            <a:r>
              <a:rPr lang="en-US" sz="700" dirty="0">
                <a:solidFill>
                  <a:schemeClr val="tx1"/>
                </a:solidFill>
              </a:rPr>
              <a:t/>
            </a:r>
            <a:br>
              <a:rPr lang="en-US" sz="700" dirty="0">
                <a:solidFill>
                  <a:schemeClr val="tx1"/>
                </a:solidFill>
              </a:rPr>
            </a:br>
            <a:r>
              <a:rPr lang="en-US" sz="700" dirty="0">
                <a:solidFill>
                  <a:schemeClr val="tx1"/>
                </a:solidFill>
              </a:rPr>
              <a:t>Deloitte refers to one or more of Deloitte </a:t>
            </a:r>
            <a:r>
              <a:rPr lang="en-US" sz="700" noProof="1">
                <a:solidFill>
                  <a:schemeClr val="tx1"/>
                </a:solidFill>
              </a:rPr>
              <a:t>Touche</a:t>
            </a:r>
            <a:r>
              <a:rPr lang="en-US" sz="700" dirty="0">
                <a:solidFill>
                  <a:schemeClr val="tx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lang="en-US" sz="700" dirty="0">
                <a:solidFill>
                  <a:schemeClr val="tx1"/>
                </a:solidFill>
                <a:hlinkClick r:id="rId2"/>
              </a:rPr>
              <a:t>www.deloitte.com/about</a:t>
            </a:r>
            <a:r>
              <a:rPr lang="en-US" sz="700" dirty="0">
                <a:solidFill>
                  <a:schemeClr val="tx1"/>
                </a:solidFill>
              </a:rPr>
              <a:t> to learn more about our global network of member firms.</a:t>
            </a:r>
          </a:p>
          <a:p>
            <a:pPr>
              <a:lnSpc>
                <a:spcPts val="900"/>
              </a:lnSpc>
            </a:pPr>
            <a:r>
              <a:rPr lang="en-US" sz="700" dirty="0">
                <a:solidFill>
                  <a:schemeClr val="tx1"/>
                </a:solidFill>
              </a:rPr>
              <a:t>Copyright © 2018 Deloitte Development LLC. All rights reserved.</a:t>
            </a:r>
            <a:br>
              <a:rPr lang="en-US" sz="700" dirty="0">
                <a:solidFill>
                  <a:schemeClr val="tx1"/>
                </a:solidFill>
              </a:rPr>
            </a:br>
            <a:endParaRPr lang="en-US" sz="700" dirty="0">
              <a:solidFill>
                <a:schemeClr val="tx1"/>
              </a:solidFill>
            </a:endParaRPr>
          </a:p>
        </p:txBody>
      </p:sp>
      <p:sp>
        <p:nvSpPr>
          <p:cNvPr id="2" name="Rectangle 1"/>
          <p:cNvSpPr/>
          <p:nvPr/>
        </p:nvSpPr>
        <p:spPr>
          <a:xfrm>
            <a:off x="477508" y="5045198"/>
            <a:ext cx="11196332" cy="438582"/>
          </a:xfrm>
          <a:prstGeom prst="rect">
            <a:avLst/>
          </a:prstGeom>
        </p:spPr>
        <p:txBody>
          <a:bodyPr wrap="square" lIns="0">
            <a:spAutoFit/>
          </a:bodyPr>
          <a:lstStyle/>
          <a:p>
            <a:r>
              <a:rPr lang="en-US" altLang="en-US" sz="750" dirty="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presentation.</a:t>
            </a:r>
            <a:r>
              <a:rPr lang="en-US" altLang="en-US" sz="750" b="1" dirty="0"/>
              <a:t> </a:t>
            </a:r>
          </a:p>
        </p:txBody>
      </p:sp>
    </p:spTree>
    <p:extLst>
      <p:ext uri="{BB962C8B-B14F-4D97-AF65-F5344CB8AC3E}">
        <p14:creationId xmlns:p14="http://schemas.microsoft.com/office/powerpoint/2010/main" val="311057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rgbClr val="00B050"/>
                </a:solidFill>
              </a:rPr>
              <a:t>General highlights and considerations</a:t>
            </a:r>
          </a:p>
        </p:txBody>
      </p:sp>
      <p:sp>
        <p:nvSpPr>
          <p:cNvPr id="3" name="Title 2"/>
          <p:cNvSpPr>
            <a:spLocks noGrp="1"/>
          </p:cNvSpPr>
          <p:nvPr>
            <p:ph type="title"/>
          </p:nvPr>
        </p:nvSpPr>
        <p:spPr/>
        <p:txBody>
          <a:bodyPr/>
          <a:lstStyle/>
          <a:p>
            <a:r>
              <a:rPr lang="en-US" dirty="0">
                <a:solidFill>
                  <a:srgbClr val="00B050"/>
                </a:solidFill>
              </a:rPr>
              <a:t>Tax Cuts and Jobs Act of 2017</a:t>
            </a:r>
          </a:p>
        </p:txBody>
      </p:sp>
      <p:sp>
        <p:nvSpPr>
          <p:cNvPr id="4" name="Content Placeholder 3"/>
          <p:cNvSpPr>
            <a:spLocks noGrp="1"/>
          </p:cNvSpPr>
          <p:nvPr>
            <p:ph idx="1"/>
          </p:nvPr>
        </p:nvSpPr>
        <p:spPr>
          <a:xfrm>
            <a:off x="469899" y="1098756"/>
            <a:ext cx="11252201" cy="5678128"/>
          </a:xfrm>
        </p:spPr>
        <p:txBody>
          <a:bodyPr/>
          <a:lstStyle/>
          <a:p>
            <a:pPr marL="171450" lvl="0" indent="-171450">
              <a:spcAft>
                <a:spcPts val="800"/>
              </a:spcAft>
              <a:buFont typeface="Arial" panose="020B0604020202020204" pitchFamily="34" charset="0"/>
              <a:buChar char="•"/>
            </a:pPr>
            <a:r>
              <a:rPr lang="en-US" sz="1800" dirty="0"/>
              <a:t>Reduces corporate tax rate from 35% to 21%, effective in 2018</a:t>
            </a:r>
          </a:p>
          <a:p>
            <a:pPr marL="171450" lvl="0" indent="-171450">
              <a:spcAft>
                <a:spcPts val="800"/>
              </a:spcAft>
              <a:buFont typeface="Arial" panose="020B0604020202020204" pitchFamily="34" charset="0"/>
              <a:buChar char="•"/>
            </a:pPr>
            <a:r>
              <a:rPr lang="en-US" sz="1800" dirty="0"/>
              <a:t>Repeals corporate alternative minimum tax (AMT)</a:t>
            </a:r>
          </a:p>
          <a:p>
            <a:pPr marL="171450" lvl="0" indent="-171450">
              <a:spcAft>
                <a:spcPts val="800"/>
              </a:spcAft>
              <a:buFont typeface="Arial" panose="020B0604020202020204" pitchFamily="34" charset="0"/>
              <a:buChar char="•"/>
            </a:pPr>
            <a:r>
              <a:rPr lang="en-US" sz="1800" dirty="0"/>
              <a:t>Generally lowers individual tax rates on a temporary basis</a:t>
            </a:r>
          </a:p>
          <a:p>
            <a:pPr marL="171450" indent="-171450">
              <a:spcAft>
                <a:spcPts val="800"/>
              </a:spcAft>
              <a:buFont typeface="Arial" panose="020B0604020202020204" pitchFamily="34" charset="0"/>
              <a:buChar char="•"/>
            </a:pPr>
            <a:r>
              <a:rPr lang="en-US" sz="1800" dirty="0"/>
              <a:t>Provides some  passthrough owners with effective tax rates lower than what the individual side of code would generally provide (with exceptions including for health)</a:t>
            </a:r>
          </a:p>
          <a:p>
            <a:pPr marL="171450" lvl="0" indent="-171450">
              <a:spcAft>
                <a:spcPts val="800"/>
              </a:spcAft>
              <a:buFont typeface="Arial" panose="020B0604020202020204" pitchFamily="34" charset="0"/>
              <a:buChar char="•"/>
            </a:pPr>
            <a:r>
              <a:rPr lang="en-US" sz="1800" dirty="0"/>
              <a:t>Implements 100% immediate expensing of qualified fixed assets for 5 years, with a phase-out thereafter and changes some of the listed property rules affecting depreciation/ substantiation</a:t>
            </a:r>
          </a:p>
          <a:p>
            <a:pPr marL="171450" lvl="0" indent="-171450">
              <a:spcAft>
                <a:spcPts val="800"/>
              </a:spcAft>
              <a:buFont typeface="Arial" panose="020B0604020202020204" pitchFamily="34" charset="0"/>
              <a:buChar char="•"/>
            </a:pPr>
            <a:r>
              <a:rPr lang="en-US" sz="1800" dirty="0"/>
              <a:t>Limits business interest deductibility</a:t>
            </a:r>
          </a:p>
          <a:p>
            <a:pPr marL="171450" lvl="0" indent="-171450">
              <a:spcAft>
                <a:spcPts val="800"/>
              </a:spcAft>
              <a:buFont typeface="Arial" panose="020B0604020202020204" pitchFamily="34" charset="0"/>
              <a:buChar char="•"/>
            </a:pPr>
            <a:r>
              <a:rPr lang="en-US" sz="1800" dirty="0"/>
              <a:t>Modifies treatment of net operating losses</a:t>
            </a:r>
          </a:p>
          <a:p>
            <a:pPr marL="171450" lvl="0" indent="-171450">
              <a:spcAft>
                <a:spcPts val="800"/>
              </a:spcAft>
              <a:buFont typeface="Arial" panose="020B0604020202020204" pitchFamily="34" charset="0"/>
              <a:buChar char="•"/>
            </a:pPr>
            <a:r>
              <a:rPr lang="en-US" sz="1800" dirty="0"/>
              <a:t>Repeals/limits various business tax incentives</a:t>
            </a:r>
          </a:p>
          <a:p>
            <a:pPr marL="171450" lvl="0" indent="-171450">
              <a:spcAft>
                <a:spcPts val="800"/>
              </a:spcAft>
              <a:buFont typeface="Arial" panose="020B0604020202020204" pitchFamily="34" charset="0"/>
              <a:buChar char="•"/>
            </a:pPr>
            <a:r>
              <a:rPr lang="en-US" sz="1800" dirty="0"/>
              <a:t>Reduces corporate dividends received deduction</a:t>
            </a:r>
          </a:p>
          <a:p>
            <a:pPr lvl="0">
              <a:spcAft>
                <a:spcPts val="800"/>
              </a:spcAft>
            </a:pPr>
            <a:r>
              <a:rPr lang="en-US" sz="1800" dirty="0"/>
              <a:t/>
            </a:r>
            <a:br>
              <a:rPr lang="en-US" sz="1800" dirty="0"/>
            </a:br>
            <a:endParaRPr lang="en-US" sz="1800" dirty="0"/>
          </a:p>
          <a:p>
            <a:pPr>
              <a:spcAft>
                <a:spcPts val="600"/>
              </a:spcAft>
            </a:pPr>
            <a:r>
              <a:rPr lang="en-US" sz="1800" b="1" dirty="0">
                <a:solidFill>
                  <a:srgbClr val="FFC000"/>
                </a:solidFill>
              </a:rPr>
              <a:t>Implications of the tax reform bill will vary based on the physician practice’s legal entity type(s) and income level.</a:t>
            </a:r>
          </a:p>
          <a:p>
            <a:pPr lvl="0">
              <a:spcAft>
                <a:spcPts val="600"/>
              </a:spcAft>
            </a:pPr>
            <a:endParaRPr lang="en-US" sz="1800" dirty="0"/>
          </a:p>
        </p:txBody>
      </p:sp>
    </p:spTree>
    <p:extLst>
      <p:ext uri="{BB962C8B-B14F-4D97-AF65-F5344CB8AC3E}">
        <p14:creationId xmlns:p14="http://schemas.microsoft.com/office/powerpoint/2010/main" val="8180183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C8A2E"/>
                </a:solidFill>
              </a:rPr>
              <a:t>Actions required “now”</a:t>
            </a:r>
          </a:p>
        </p:txBody>
      </p:sp>
      <p:sp>
        <p:nvSpPr>
          <p:cNvPr id="4" name="Content Placeholder 3"/>
          <p:cNvSpPr>
            <a:spLocks noGrp="1"/>
          </p:cNvSpPr>
          <p:nvPr>
            <p:ph idx="1"/>
          </p:nvPr>
        </p:nvSpPr>
        <p:spPr>
          <a:xfrm>
            <a:off x="469900" y="1465100"/>
            <a:ext cx="11252200" cy="4633383"/>
          </a:xfrm>
        </p:spPr>
        <p:txBody>
          <a:bodyPr/>
          <a:lstStyle/>
          <a:p>
            <a:pPr marL="171450" indent="-171450">
              <a:lnSpc>
                <a:spcPct val="120000"/>
              </a:lnSpc>
              <a:spcAft>
                <a:spcPts val="1200"/>
              </a:spcAft>
              <a:buFont typeface="Arial" panose="020B0604020202020204" pitchFamily="34" charset="0"/>
              <a:buChar char="•"/>
            </a:pPr>
            <a:r>
              <a:rPr lang="en-US" sz="1800" dirty="0"/>
              <a:t>Payroll changes (see employment tax slides starting at slide 19)</a:t>
            </a:r>
          </a:p>
          <a:p>
            <a:pPr marL="450850" lvl="2" indent="-171450">
              <a:lnSpc>
                <a:spcPct val="120000"/>
              </a:lnSpc>
              <a:spcAft>
                <a:spcPts val="1200"/>
              </a:spcAft>
            </a:pPr>
            <a:r>
              <a:rPr lang="en-US" sz="1800" dirty="0"/>
              <a:t>Withholding table changes have been issued by IRS</a:t>
            </a:r>
          </a:p>
          <a:p>
            <a:pPr marL="450850" lvl="2" indent="-171450">
              <a:lnSpc>
                <a:spcPct val="120000"/>
              </a:lnSpc>
              <a:spcAft>
                <a:spcPts val="1200"/>
              </a:spcAft>
            </a:pPr>
            <a:r>
              <a:rPr lang="en-US" sz="1800" dirty="0"/>
              <a:t>Supplemental withholding rates are now 22% (&lt;$1M) and 37% (&gt;$1M)</a:t>
            </a:r>
          </a:p>
          <a:p>
            <a:pPr marL="450850" lvl="2" indent="-171450">
              <a:lnSpc>
                <a:spcPct val="120000"/>
              </a:lnSpc>
              <a:spcAft>
                <a:spcPts val="1200"/>
              </a:spcAft>
            </a:pPr>
            <a:r>
              <a:rPr lang="en-US" sz="1800" dirty="0"/>
              <a:t>Plan for update to pay codes for items that are no longer exempt from income tax as well as strategy for moving expenses which are no longer excluded from income of the individual</a:t>
            </a:r>
          </a:p>
          <a:p>
            <a:pPr marL="450850" lvl="2" indent="-171450">
              <a:lnSpc>
                <a:spcPct val="120000"/>
              </a:lnSpc>
              <a:spcAft>
                <a:spcPts val="1200"/>
              </a:spcAft>
            </a:pPr>
            <a:r>
              <a:rPr lang="en-US" sz="1800" dirty="0"/>
              <a:t>Consider any necessary communications with employees</a:t>
            </a:r>
          </a:p>
          <a:p>
            <a:pPr marL="450850" lvl="2" indent="-171450">
              <a:lnSpc>
                <a:spcPct val="120000"/>
              </a:lnSpc>
              <a:spcAft>
                <a:spcPts val="1200"/>
              </a:spcAft>
            </a:pPr>
            <a:r>
              <a:rPr lang="en-US" sz="1800" dirty="0"/>
              <a:t>W-4s on file may continue to be used, but employees may provide new W-4s in order to manage their own withholding under the new tax laws. </a:t>
            </a:r>
          </a:p>
          <a:p>
            <a:pPr marL="603250" lvl="3" indent="-171450">
              <a:lnSpc>
                <a:spcPct val="120000"/>
              </a:lnSpc>
              <a:spcAft>
                <a:spcPts val="1200"/>
              </a:spcAft>
            </a:pPr>
            <a:r>
              <a:rPr lang="en-US" sz="1800" dirty="0"/>
              <a:t>IRS will issue new W-4 forms</a:t>
            </a:r>
          </a:p>
        </p:txBody>
      </p:sp>
    </p:spTree>
    <p:extLst>
      <p:ext uri="{BB962C8B-B14F-4D97-AF65-F5344CB8AC3E}">
        <p14:creationId xmlns:p14="http://schemas.microsoft.com/office/powerpoint/2010/main" val="21163739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C8A2E"/>
                </a:solidFill>
              </a:rPr>
              <a:t>Actions required “now” (continued)</a:t>
            </a:r>
          </a:p>
        </p:txBody>
      </p:sp>
      <p:sp>
        <p:nvSpPr>
          <p:cNvPr id="4" name="Content Placeholder 3"/>
          <p:cNvSpPr>
            <a:spLocks noGrp="1"/>
          </p:cNvSpPr>
          <p:nvPr>
            <p:ph idx="1"/>
          </p:nvPr>
        </p:nvSpPr>
        <p:spPr>
          <a:xfrm>
            <a:off x="469900" y="966019"/>
            <a:ext cx="11252200" cy="5744497"/>
          </a:xfrm>
        </p:spPr>
        <p:txBody>
          <a:bodyPr/>
          <a:lstStyle/>
          <a:p>
            <a:pPr marL="166688" indent="-166688">
              <a:lnSpc>
                <a:spcPct val="120000"/>
              </a:lnSpc>
              <a:spcAft>
                <a:spcPts val="600"/>
              </a:spcAft>
              <a:buFont typeface="Arial" panose="020B0604020202020204" pitchFamily="34" charset="0"/>
              <a:buChar char="•"/>
            </a:pPr>
            <a:r>
              <a:rPr lang="en-US" sz="1800" dirty="0"/>
              <a:t>Considerations for increasing deductions in 2017 tax year:</a:t>
            </a:r>
          </a:p>
          <a:p>
            <a:pPr marL="446088" lvl="2" indent="-279400">
              <a:lnSpc>
                <a:spcPct val="120000"/>
              </a:lnSpc>
              <a:spcAft>
                <a:spcPts val="600"/>
              </a:spcAft>
            </a:pPr>
            <a:r>
              <a:rPr lang="en-US" sz="1800" dirty="0"/>
              <a:t>100% bonus depreciation of qualifying property acquired and placed in service after 9/27/17</a:t>
            </a:r>
          </a:p>
          <a:p>
            <a:pPr marL="446088" lvl="2" indent="-279400">
              <a:lnSpc>
                <a:spcPct val="120000"/>
              </a:lnSpc>
              <a:spcAft>
                <a:spcPts val="600"/>
              </a:spcAft>
            </a:pPr>
            <a:r>
              <a:rPr lang="en-US" sz="1800" dirty="0"/>
              <a:t>Automatic accounting method changes (those that require IRS permission (non-automatic method changes) were required to be filed before the taxable year end)</a:t>
            </a:r>
          </a:p>
          <a:p>
            <a:pPr marL="446088" lvl="2" indent="-279400">
              <a:lnSpc>
                <a:spcPct val="120000"/>
              </a:lnSpc>
              <a:spcAft>
                <a:spcPts val="600"/>
              </a:spcAft>
            </a:pPr>
            <a:r>
              <a:rPr lang="en-US" sz="1800" dirty="0"/>
              <a:t>Calendar year taxpayers: Corporation NOLs from 2017 and prior are more “valuable” than losses arising after 2017 due to latter having 80% limitation on use against future income.  Additionally, 2017 and earlier NOLs can be carried back 2 years, 2018 and future losses cannot be carried back.</a:t>
            </a:r>
          </a:p>
          <a:p>
            <a:pPr marL="446088" lvl="2" indent="-279400">
              <a:lnSpc>
                <a:spcPct val="120000"/>
              </a:lnSpc>
              <a:spcAft>
                <a:spcPts val="600"/>
              </a:spcAft>
            </a:pPr>
            <a:r>
              <a:rPr lang="en-US" sz="1800" dirty="0"/>
              <a:t>Consider specific write-off of receivables in closing of the 2017 books to obtain tax deduction for accrual method taxpayer</a:t>
            </a:r>
          </a:p>
          <a:p>
            <a:pPr marL="446088" lvl="2" indent="-279400">
              <a:lnSpc>
                <a:spcPct val="120000"/>
              </a:lnSpc>
              <a:spcAft>
                <a:spcPts val="600"/>
              </a:spcAft>
            </a:pPr>
            <a:r>
              <a:rPr lang="en-US" sz="1800" dirty="0"/>
              <a:t>Consider additional contributions to pension plan (within allowable limits) within 8 ½ months of year-end (for minimum funding) and potentially an extra month if you are a corporation for additional amounts paid generally before filing your timely return*</a:t>
            </a:r>
          </a:p>
          <a:p>
            <a:pPr marL="446088" lvl="2" indent="-279400">
              <a:lnSpc>
                <a:spcPct val="120000"/>
              </a:lnSpc>
              <a:spcAft>
                <a:spcPts val="600"/>
              </a:spcAft>
            </a:pPr>
            <a:r>
              <a:rPr lang="en-US" sz="1800" dirty="0"/>
              <a:t>Consider timing of year end accruals of bonuses and related payment within 2 ½ months**</a:t>
            </a:r>
          </a:p>
          <a:p>
            <a:pPr>
              <a:lnSpc>
                <a:spcPct val="120000"/>
              </a:lnSpc>
              <a:spcAft>
                <a:spcPts val="1200"/>
              </a:spcAft>
            </a:pPr>
            <a:r>
              <a:rPr lang="en-US" sz="1100" dirty="0"/>
              <a:t>		*Some differences of opinion on this within IRS</a:t>
            </a:r>
          </a:p>
          <a:p>
            <a:pPr>
              <a:lnSpc>
                <a:spcPct val="120000"/>
              </a:lnSpc>
              <a:spcAft>
                <a:spcPts val="1200"/>
              </a:spcAft>
            </a:pPr>
            <a:r>
              <a:rPr lang="en-US" sz="1100" dirty="0"/>
              <a:t>*		** Provided other conditions for deduction are met</a:t>
            </a:r>
          </a:p>
        </p:txBody>
      </p:sp>
    </p:spTree>
    <p:extLst>
      <p:ext uri="{BB962C8B-B14F-4D97-AF65-F5344CB8AC3E}">
        <p14:creationId xmlns:p14="http://schemas.microsoft.com/office/powerpoint/2010/main" val="566940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C8A2E"/>
                </a:solidFill>
              </a:rPr>
              <a:t>Actions required “now” (continued)</a:t>
            </a:r>
          </a:p>
        </p:txBody>
      </p:sp>
      <p:sp>
        <p:nvSpPr>
          <p:cNvPr id="4" name="Content Placeholder 3"/>
          <p:cNvSpPr>
            <a:spLocks noGrp="1"/>
          </p:cNvSpPr>
          <p:nvPr>
            <p:ph idx="1"/>
          </p:nvPr>
        </p:nvSpPr>
        <p:spPr>
          <a:xfrm>
            <a:off x="469900" y="862781"/>
            <a:ext cx="11252200" cy="5436419"/>
          </a:xfrm>
        </p:spPr>
        <p:txBody>
          <a:bodyPr/>
          <a:lstStyle/>
          <a:p>
            <a:pPr>
              <a:lnSpc>
                <a:spcPct val="120000"/>
              </a:lnSpc>
              <a:spcAft>
                <a:spcPts val="1200"/>
              </a:spcAft>
            </a:pPr>
            <a:r>
              <a:rPr lang="en-US" sz="1800" dirty="0"/>
              <a:t>Consider and set up appropriate accounting systems to  capture expenses that may no longer be deductible in whole or in part.  It is easier to capture up front than to try to go back and identify.</a:t>
            </a:r>
          </a:p>
          <a:p>
            <a:pPr>
              <a:lnSpc>
                <a:spcPct val="120000"/>
              </a:lnSpc>
              <a:spcAft>
                <a:spcPts val="1200"/>
              </a:spcAft>
            </a:pPr>
            <a:endParaRPr lang="en-US" sz="1800" dirty="0"/>
          </a:p>
          <a:p>
            <a:pPr>
              <a:lnSpc>
                <a:spcPct val="120000"/>
              </a:lnSpc>
              <a:spcAft>
                <a:spcPts val="1200"/>
              </a:spcAft>
            </a:pPr>
            <a:r>
              <a:rPr lang="en-US" sz="1800" dirty="0"/>
              <a:t>Consider whether changes to form of entity/ how assets are held given significant differences in rates between corporation/ individual and potential for pass-through deduction regarding real estate but generally not health services.  Note, there could be tax consequences associated with the changes to entity type as well- so tread carefully and think through all the ramifications.</a:t>
            </a:r>
          </a:p>
          <a:p>
            <a:pPr marL="166688" indent="-279400">
              <a:lnSpc>
                <a:spcPct val="120000"/>
              </a:lnSpc>
              <a:spcAft>
                <a:spcPts val="1200"/>
              </a:spcAft>
            </a:pPr>
            <a:endParaRPr lang="en-US" sz="2000" dirty="0"/>
          </a:p>
        </p:txBody>
      </p:sp>
    </p:spTree>
    <p:extLst>
      <p:ext uri="{BB962C8B-B14F-4D97-AF65-F5344CB8AC3E}">
        <p14:creationId xmlns:p14="http://schemas.microsoft.com/office/powerpoint/2010/main" val="33181312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3C8A2E"/>
                </a:solidFill>
              </a:rPr>
              <a:t>Business taxation</a:t>
            </a:r>
          </a:p>
        </p:txBody>
      </p:sp>
    </p:spTree>
    <p:extLst>
      <p:ext uri="{BB962C8B-B14F-4D97-AF65-F5344CB8AC3E}">
        <p14:creationId xmlns:p14="http://schemas.microsoft.com/office/powerpoint/2010/main" val="318370652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bodyPr lIns="0" rIns="0" anchor="b" anchorCtr="0">
        <a:normAutofit fontScale="92500"/>
      </a:bodyPr>
      <a:lstStyle>
        <a:defPPr>
          <a:lnSpc>
            <a:spcPts val="900"/>
          </a:lnSpc>
          <a:defRPr sz="1300" b="1" dirty="0">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Presentation1" id="{B250B804-2FDB-4928-98F0-F76F4A35E307}" vid="{34B986A3-8F99-4F88-AF27-8B60A5DA0F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Deloitte_16_9_Onscreen_US</Template>
  <TotalTime>13888</TotalTime>
  <Words>5600</Words>
  <Application>Microsoft Office PowerPoint</Application>
  <PresentationFormat>Custom</PresentationFormat>
  <Paragraphs>505</Paragraphs>
  <Slides>44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Deloitte_US_Onscreen</vt:lpstr>
      <vt:lpstr>think-cell Slide</vt:lpstr>
      <vt:lpstr>PowerPoint Presentation</vt:lpstr>
      <vt:lpstr>Presenter contact information</vt:lpstr>
      <vt:lpstr>Survey</vt:lpstr>
      <vt:lpstr>General considerations  &amp; highlights</vt:lpstr>
      <vt:lpstr>Tax Cuts and Jobs Act of 2017</vt:lpstr>
      <vt:lpstr>Actions required “now”</vt:lpstr>
      <vt:lpstr>Actions required “now” (continued)</vt:lpstr>
      <vt:lpstr>Actions required “now” (continued)</vt:lpstr>
      <vt:lpstr>Business taxation</vt:lpstr>
      <vt:lpstr>Tax Cuts and Jobs Act of 2017</vt:lpstr>
      <vt:lpstr>Tax Cuts and Jobs Act of 2017</vt:lpstr>
      <vt:lpstr>Business Interest Expense Limitations Overview</vt:lpstr>
      <vt:lpstr>Business Interest Expense Limitations Overview (cont.)</vt:lpstr>
      <vt:lpstr>Business Interest Expense Limitations Overview (cont.)</vt:lpstr>
      <vt:lpstr>Tax Cuts and Jobs Act of 2017</vt:lpstr>
      <vt:lpstr>Tax Cuts and Jobs Act of 2017</vt:lpstr>
      <vt:lpstr>Tax Cuts and Jobs Act of 2017</vt:lpstr>
      <vt:lpstr>Pass-through considerations</vt:lpstr>
      <vt:lpstr>Tax Cuts and Jobs Act of 2017</vt:lpstr>
      <vt:lpstr>20% Deduction for Certain Business Income </vt:lpstr>
      <vt:lpstr>20% Deduction for Certain Business Income</vt:lpstr>
      <vt:lpstr>Pass-through deduction</vt:lpstr>
      <vt:lpstr>Individual taxation</vt:lpstr>
      <vt:lpstr>Tax Cuts and Jobs Act of 2017</vt:lpstr>
      <vt:lpstr>Tax Cuts and Jobs Act of 2017</vt:lpstr>
      <vt:lpstr>Tax Cuts and Jobs Act of 2017</vt:lpstr>
      <vt:lpstr>Tax Cuts and Jobs Act of 2017</vt:lpstr>
      <vt:lpstr>Impact of US Tax Reform on employment tax</vt:lpstr>
      <vt:lpstr>Employment tax impact of US tax reform</vt:lpstr>
      <vt:lpstr>Employment tax impact of US tax reform Impact to Forms w-4</vt:lpstr>
      <vt:lpstr>Employment tax impact of US tax reform </vt:lpstr>
      <vt:lpstr>Employment tax impact of US tax reform </vt:lpstr>
      <vt:lpstr>Employment tax impact of US tax reform </vt:lpstr>
      <vt:lpstr>Effective dates</vt:lpstr>
      <vt:lpstr>Tax Cuts and Jobs Act of 2017</vt:lpstr>
      <vt:lpstr>Tax Cuts and Jobs Act of 2017</vt:lpstr>
      <vt:lpstr>Tax Cuts and Jobs Act of 2017</vt:lpstr>
      <vt:lpstr>Planning considerations</vt:lpstr>
      <vt:lpstr>Rate reduction planning</vt:lpstr>
      <vt:lpstr>Tax accounting planning</vt:lpstr>
      <vt:lpstr>Tax accounting planning</vt:lpstr>
      <vt:lpstr>Conclusion</vt:lpstr>
      <vt:lpstr>Question and answer session</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Reform Update</dc:title>
  <dc:creator>Materne, Lauren (US - Detroit)</dc:creator>
  <cp:keywords>tax reform, tpg</cp:keywords>
  <cp:lastModifiedBy>Black, Carol</cp:lastModifiedBy>
  <cp:revision>126</cp:revision>
  <cp:lastPrinted>2014-06-25T02:16:22Z</cp:lastPrinted>
  <dcterms:created xsi:type="dcterms:W3CDTF">2017-11-15T19:46:58Z</dcterms:created>
  <dcterms:modified xsi:type="dcterms:W3CDTF">2018-04-23T13:42:30Z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